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9" r:id="rId2"/>
    <p:sldId id="311" r:id="rId3"/>
    <p:sldId id="312" r:id="rId4"/>
    <p:sldId id="313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5DD5E-D1A3-4A71-A827-080C7C5AF21A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1FAA2-7C38-4F2E-9F11-FDE1209551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595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29D59-819E-11A2-791D-D5ADAC7C2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4E952F4-EBBD-EFD0-8E50-84C0B3AC1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230B206-3994-D606-2B68-76BE346CDA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FA0F27F-EBE0-6A58-072F-903AA8A9CC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3738E-DE71-4038-BC71-145254D42F0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43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CC1B1-CF54-19C7-92B9-163ED9803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B80FA9-AC2D-FFC1-47F5-947FF6911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A56715-68CB-B575-6275-9F9D389BF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60B4EB-89F6-72E5-0B0A-D05B5F72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DA33A9-4BFE-922F-FD76-315BF7D4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422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60DAC-15B2-2BF7-6C74-8B68A9D70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5F9892-359F-679A-06D8-9AD5BAA97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50C959-8460-6697-2F39-5CAD1B68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C77BEE-1531-FA8B-6AB4-F7C335F89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CDC3A1-8D3C-A374-DAA9-BEF738F4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89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7DD384-95D9-871F-07AB-B1B76D03C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C9ED11-E72B-41A8-987B-6B1121705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2869F0-DA3F-D846-E494-34E19B27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7E9005-5D19-01EE-48AE-22CCC250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7C6F26-5F33-1279-CE87-BEFD0C36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37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6669F-81C6-B1E0-B5EE-2A83A04D8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387F12-6146-1005-1828-7BBCCA25C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A99FF9-A664-B035-EFB3-B1B0612A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BF493A-8EAE-DF9C-FFC9-77C8999A6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943D98-6FDF-4FBF-7755-A911A49F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97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5B602-BDF5-AE3F-E74F-71DAC76A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6DD24D-B9DB-3A4F-E932-CFDB706D8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1C6C3A-0684-106A-2222-55E4B5A70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5AFA9E-6CD6-001B-942D-9BA4A435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471311-D6CC-3A89-7DC8-C8E7A8887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6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E726E6-B024-E10A-5C99-1158F8154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5E8E28-012D-52F8-B57C-5E8F178EC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F143D8-8F10-85E6-29B1-03B366D3B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BC7AEA-7C07-B722-B733-57E138C5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17CD69-E010-469F-4E6D-CEFC4A35E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E7D280-38BF-F505-9ED0-97B117CDC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19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4409F-9A7E-57F8-4600-D373601E3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FB8C48-3336-FEED-FDAB-84C5CB105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0CE077-6083-524D-5F47-920039A14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FE9E0FA-A8D1-DE10-3437-D89466F87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46A5F2D-C6A9-DE6D-ACE1-26A83FE32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EF6E59F-CC84-9352-712A-E3EE55FD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D3071B7-16B6-96C0-86B1-DB486C60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1FFDE40-C390-9097-4C6A-D6E90BA0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577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DDC46-96BE-94B5-C527-D07B1D0A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110DD4-5365-55BE-5CDA-1E865C1F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B76747-BD07-1327-2E4D-6B89E91A9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BCB17D-0530-8FF1-8FB2-CB3B0AC5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40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C8FD60-8CCF-BAED-C254-0D7C2654D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169675-FACF-8130-F3B5-24E1EE1D6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963982E-59E5-B2BC-C950-90FC0C89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34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3386C-12EB-4AB6-B176-558B04E07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2D3DC4-BD6F-28C2-BDF5-6F87A0B00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9F19C5-CB96-9EFF-D0E0-834A518A5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6B5D98-5AD9-DF88-E226-0B4D7F8CE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6FBABB-0FC5-4F9F-5E5E-0A847CEC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718207-9AB9-6917-41FE-BC9620FE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012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E6FB3E-4251-F4D5-1E9B-735360E2A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E18277-078C-3F3D-73B7-74F491B27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8D1898-91CA-E6E7-CD7C-996B20194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697B22-5EA8-1D67-52F0-B49EFFA0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BCB9BB-3EC5-DED5-679F-1F9A3CD5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C5C381-E0C4-6327-618A-A13A8EE3F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959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DA9CF5E-965F-AE1A-E3C5-71AC7D4B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86502B-6E3D-FFAB-34B3-C49A10423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A5B605-AF07-7148-D318-2AFFCACC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958A10-BF65-4415-86BD-212B0EC26228}" type="datetimeFigureOut">
              <a:rPr lang="es-ES" smtClean="0"/>
              <a:t>07/04/2026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D167FE-8E8D-6C98-AF67-09D97B2192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BAD034-181A-2217-B812-1C3F1827F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5ABC1-E777-490C-AB4B-610C7A2E29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856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3EE0C-C212-F31C-25E3-4936322E6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FF75F00B-3B0B-9774-6204-B4703E098C76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DA107B1-1377-15AB-F271-9BAC19B09889}"/>
              </a:ext>
            </a:extLst>
          </p:cNvPr>
          <p:cNvCxnSpPr>
            <a:cxnSpLocks/>
          </p:cNvCxnSpPr>
          <p:nvPr/>
        </p:nvCxnSpPr>
        <p:spPr>
          <a:xfrm>
            <a:off x="1237262" y="530802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25E26C7B-DCFE-43FD-4CF9-9F9862DC15D2}"/>
              </a:ext>
            </a:extLst>
          </p:cNvPr>
          <p:cNvSpPr txBox="1"/>
          <p:nvPr/>
        </p:nvSpPr>
        <p:spPr>
          <a:xfrm>
            <a:off x="4869759" y="-16240"/>
            <a:ext cx="2452481" cy="408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305631-0B92-700B-6BFF-15D4CBF273B3}"/>
              </a:ext>
            </a:extLst>
          </p:cNvPr>
          <p:cNvSpPr txBox="1"/>
          <p:nvPr/>
        </p:nvSpPr>
        <p:spPr>
          <a:xfrm>
            <a:off x="1296137" y="441680"/>
            <a:ext cx="5576573" cy="7909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endParaRPr lang="en-US" sz="1200" b="1" dirty="0"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Olivas </a:t>
            </a:r>
            <a:r>
              <a:rPr lang="en-US" sz="1200" b="1" dirty="0" err="1">
                <a:latin typeface="Helvetica"/>
                <a:cs typeface="Helvetica"/>
              </a:rPr>
              <a:t>gordal</a:t>
            </a:r>
            <a:r>
              <a:rPr lang="en-US" sz="1200" b="1" dirty="0">
                <a:latin typeface="Helvetica"/>
                <a:cs typeface="Helvetica"/>
              </a:rPr>
              <a:t> 6,00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Anchoa</a:t>
            </a:r>
            <a:r>
              <a:rPr lang="en-US" sz="1200" b="1" dirty="0">
                <a:latin typeface="Helvetica"/>
                <a:cs typeface="Helvetica"/>
              </a:rPr>
              <a:t> del </a:t>
            </a:r>
            <a:r>
              <a:rPr lang="en-US" sz="1200" b="1" dirty="0" err="1">
                <a:latin typeface="Helvetica"/>
                <a:cs typeface="Helvetica"/>
              </a:rPr>
              <a:t>cantábrico</a:t>
            </a:r>
            <a:r>
              <a:rPr lang="en-US" sz="1200" b="1" dirty="0">
                <a:latin typeface="Helvetica"/>
                <a:cs typeface="Helvetica"/>
              </a:rPr>
              <a:t> 0’0 3,80 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Gilda de </a:t>
            </a:r>
            <a:r>
              <a:rPr lang="en-US" sz="1200" b="1" dirty="0" err="1">
                <a:latin typeface="Helvetica"/>
                <a:cs typeface="Helvetica"/>
              </a:rPr>
              <a:t>boquerón</a:t>
            </a:r>
            <a:r>
              <a:rPr lang="en-US" sz="1200" b="1" dirty="0">
                <a:latin typeface="Helvetica"/>
                <a:cs typeface="Helvetica"/>
              </a:rPr>
              <a:t> 3,00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Sardinilla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cebolla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confitada</a:t>
            </a:r>
            <a:r>
              <a:rPr lang="en-US" sz="1200" b="1" dirty="0">
                <a:latin typeface="Helvetica"/>
                <a:cs typeface="Helvetica"/>
              </a:rPr>
              <a:t> 2’50 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Mejillón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en</a:t>
            </a:r>
            <a:r>
              <a:rPr lang="en-US" sz="1200" b="1" dirty="0">
                <a:latin typeface="Helvetica"/>
                <a:cs typeface="Helvetica"/>
              </a:rPr>
              <a:t> escabeche premium 12,50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Yemas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esparrago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holandesa</a:t>
            </a:r>
            <a:r>
              <a:rPr lang="en-US" sz="1200" b="1" dirty="0">
                <a:latin typeface="Helvetica"/>
                <a:cs typeface="Helvetica"/>
              </a:rPr>
              <a:t> y </a:t>
            </a:r>
            <a:r>
              <a:rPr lang="en-US" sz="1200" b="1" dirty="0" err="1">
                <a:latin typeface="Helvetica"/>
                <a:cs typeface="Helvetica"/>
              </a:rPr>
              <a:t>naranja</a:t>
            </a:r>
            <a:r>
              <a:rPr lang="en-US" sz="1200" b="1" dirty="0">
                <a:latin typeface="Helvetica"/>
                <a:cs typeface="Helvetica"/>
              </a:rPr>
              <a:t> 8,20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Foie </a:t>
            </a:r>
            <a:r>
              <a:rPr lang="en-US" sz="1200" b="1" dirty="0" err="1">
                <a:latin typeface="Helvetica"/>
                <a:cs typeface="Helvetica"/>
              </a:rPr>
              <a:t>micuit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pato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mermelada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tomate</a:t>
            </a:r>
            <a:r>
              <a:rPr lang="en-US" sz="1200" b="1" dirty="0">
                <a:latin typeface="Helvetica"/>
                <a:cs typeface="Helvetica"/>
              </a:rPr>
              <a:t> y pan </a:t>
            </a:r>
            <a:r>
              <a:rPr lang="en-US" sz="1200" b="1" dirty="0" err="1">
                <a:latin typeface="Helvetica"/>
                <a:cs typeface="Helvetica"/>
              </a:rPr>
              <a:t>carasatu</a:t>
            </a:r>
            <a:r>
              <a:rPr lang="en-US" sz="1200" b="1" dirty="0">
                <a:latin typeface="Helvetica"/>
                <a:cs typeface="Helvetica"/>
              </a:rPr>
              <a:t> 18,60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Bacalao </a:t>
            </a:r>
            <a:r>
              <a:rPr lang="en-US" sz="1200" b="1" dirty="0" err="1">
                <a:latin typeface="Helvetica"/>
                <a:cs typeface="Helvetica"/>
              </a:rPr>
              <a:t>ahumado</a:t>
            </a:r>
            <a:r>
              <a:rPr lang="en-US" sz="1200" b="1" dirty="0">
                <a:latin typeface="Helvetica"/>
                <a:cs typeface="Helvetica"/>
              </a:rPr>
              <a:t> 2,80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Ventresca de salmon </a:t>
            </a:r>
            <a:r>
              <a:rPr lang="en-US" sz="1200" b="1" dirty="0" err="1">
                <a:latin typeface="Helvetica"/>
                <a:cs typeface="Helvetica"/>
              </a:rPr>
              <a:t>carpier</a:t>
            </a:r>
            <a:r>
              <a:rPr lang="en-US" sz="1200" b="1" dirty="0">
                <a:latin typeface="Helvetica"/>
                <a:cs typeface="Helvetica"/>
              </a:rPr>
              <a:t> 3,00 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Lomito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ibérico</a:t>
            </a:r>
            <a:r>
              <a:rPr lang="en-US" sz="1200" b="1" dirty="0">
                <a:latin typeface="Helvetica"/>
                <a:cs typeface="Helvetica"/>
              </a:rPr>
              <a:t> de bellota 11,50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Jamón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ibérico</a:t>
            </a:r>
            <a:r>
              <a:rPr lang="en-US" sz="1200" b="1" dirty="0">
                <a:latin typeface="Helvetica"/>
                <a:cs typeface="Helvetica"/>
              </a:rPr>
              <a:t> 100% bellota 15,50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Sandwich </a:t>
            </a:r>
            <a:r>
              <a:rPr lang="en-US" sz="1200" b="1" dirty="0" err="1">
                <a:latin typeface="Helvetica"/>
                <a:cs typeface="Helvetica"/>
              </a:rPr>
              <a:t>planchado</a:t>
            </a:r>
            <a:r>
              <a:rPr lang="en-US" sz="1200" b="1" dirty="0">
                <a:latin typeface="Helvetica"/>
                <a:cs typeface="Helvetica"/>
              </a:rPr>
              <a:t> de camembert y </a:t>
            </a:r>
            <a:r>
              <a:rPr lang="en-US" sz="1200" b="1" dirty="0" err="1">
                <a:latin typeface="Helvetica"/>
                <a:cs typeface="Helvetica"/>
              </a:rPr>
              <a:t>trufa</a:t>
            </a:r>
            <a:r>
              <a:rPr lang="en-US" sz="1200" b="1" dirty="0">
                <a:latin typeface="Helvetica"/>
                <a:cs typeface="Helvetica"/>
              </a:rPr>
              <a:t> 11,20</a:t>
            </a:r>
          </a:p>
          <a:p>
            <a:pPr latinLnBrk="1">
              <a:lnSpc>
                <a:spcPts val="1800"/>
              </a:lnSpc>
            </a:pPr>
            <a:endParaRPr lang="en-US" sz="1200" b="1" dirty="0"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n-US" sz="1200" b="1" dirty="0"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n-US" sz="1200" b="1" dirty="0"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Croquetas cremosas de jamón de bellota (6u) 12,65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Nuestros churros de patatas bravas 11,85€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Coca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d´oli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tomate 4,85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ternera con foie 16,50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Tomate con ventresca, alcaparrón y cebolla tierna 14,20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Ensalada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canonigos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uva, mango y maracuyá 10,80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escabeche de setas y pipas 18,50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Puerro a la llama con romesco, ajo negro y sardina ahumada 13,00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Berenjena a la llama con sobrasada , menta y queso mahón 13,90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Atún con tartar de aguacate, tomate, mango y cilantro 18,55 </a:t>
            </a: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827E380-3801-01D7-4C02-BAB93838D200}"/>
              </a:ext>
            </a:extLst>
          </p:cNvPr>
          <p:cNvSpPr txBox="1"/>
          <p:nvPr/>
        </p:nvSpPr>
        <p:spPr>
          <a:xfrm>
            <a:off x="7377571" y="4297019"/>
            <a:ext cx="3293624" cy="2600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8.20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Fresas gratinadas con crema 7,50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Tatin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manzana con crema 8,50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Carrot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cake 7,50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Flan de café 6,00 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Bombones helados (4ud) 6,00  </a:t>
            </a: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i="1" u="sng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0C87E85F-77BF-2EF9-EA92-68A9CC5D70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3" b="7439"/>
          <a:stretch/>
        </p:blipFill>
        <p:spPr bwMode="auto">
          <a:xfrm>
            <a:off x="10347389" y="5105604"/>
            <a:ext cx="1844611" cy="117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9FD87AD8-BE14-8E49-E7EF-0C4EF8AFEB99}"/>
              </a:ext>
            </a:extLst>
          </p:cNvPr>
          <p:cNvSpPr txBox="1"/>
          <p:nvPr/>
        </p:nvSpPr>
        <p:spPr>
          <a:xfrm>
            <a:off x="962955" y="4000785"/>
            <a:ext cx="2129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EM     PEZAMOS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9A8BD20-6679-BF08-3A1C-CC5D76F40924}"/>
              </a:ext>
            </a:extLst>
          </p:cNvPr>
          <p:cNvSpPr txBox="1"/>
          <p:nvPr/>
        </p:nvSpPr>
        <p:spPr>
          <a:xfrm>
            <a:off x="7054356" y="872392"/>
            <a:ext cx="2797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SEGUIMOS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727B480-C839-2F25-1EF6-5D33AAF7770C}"/>
              </a:ext>
            </a:extLst>
          </p:cNvPr>
          <p:cNvSpPr txBox="1"/>
          <p:nvPr/>
        </p:nvSpPr>
        <p:spPr>
          <a:xfrm>
            <a:off x="7125233" y="4069348"/>
            <a:ext cx="457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POSTRES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633EE40-1488-5564-9CBC-3DE8F313A760}"/>
              </a:ext>
            </a:extLst>
          </p:cNvPr>
          <p:cNvSpPr txBox="1"/>
          <p:nvPr/>
        </p:nvSpPr>
        <p:spPr>
          <a:xfrm>
            <a:off x="7569202" y="6285143"/>
            <a:ext cx="6329492" cy="564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Consulta nuestro </a:t>
            </a: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</a:rPr>
              <a:t>pescado de lonja</a:t>
            </a:r>
          </a:p>
          <a:p>
            <a:pPr latinLnBrk="1">
              <a:lnSpc>
                <a:spcPts val="1800"/>
              </a:lnSpc>
            </a:pP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y nuestros </a:t>
            </a: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</a:rPr>
              <a:t>platos del día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es-ES" sz="2000" b="1" i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57D9FDA-1FC8-E69C-5D7D-84C076A8F315}"/>
              </a:ext>
            </a:extLst>
          </p:cNvPr>
          <p:cNvSpPr txBox="1"/>
          <p:nvPr/>
        </p:nvSpPr>
        <p:spPr>
          <a:xfrm>
            <a:off x="7377571" y="661813"/>
            <a:ext cx="7154332" cy="2839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arroz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sepia y gamba 20,50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Canelón de rustido con trufa y foie 18,80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Rosita solomillo de ternera lechal (120GR) 19,45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tartar de ternera clásico 20,55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caliente de ternera con hierbas 18,50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Hamburguesa Mordisco al plato, salsa de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champiñones o 4 quesos 16,55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Pato crujiente estilo Pekín con pepino, cebolla tierna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y salsa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21,80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pollo con judías verdes ,tomate seco y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brotes de soja 16,90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Fricandó de ternera con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moixernons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15,90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2967C6A-5EC9-6661-E8E6-5BB75EF062F6}"/>
              </a:ext>
            </a:extLst>
          </p:cNvPr>
          <p:cNvSpPr txBox="1"/>
          <p:nvPr/>
        </p:nvSpPr>
        <p:spPr>
          <a:xfrm>
            <a:off x="988010" y="661813"/>
            <a:ext cx="255474" cy="2934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B     IENVENIDA</a:t>
            </a:r>
          </a:p>
        </p:txBody>
      </p:sp>
    </p:spTree>
    <p:extLst>
      <p:ext uri="{BB962C8B-B14F-4D97-AF65-F5344CB8AC3E}">
        <p14:creationId xmlns:p14="http://schemas.microsoft.com/office/powerpoint/2010/main" val="394251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215FE-E30D-C981-2A89-E40DBB7F7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F7FB7E76-F069-33B2-8FC0-87D31A13DD72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7321B81-A9D2-6251-7880-7768312613F8}"/>
              </a:ext>
            </a:extLst>
          </p:cNvPr>
          <p:cNvCxnSpPr>
            <a:cxnSpLocks/>
          </p:cNvCxnSpPr>
          <p:nvPr/>
        </p:nvCxnSpPr>
        <p:spPr>
          <a:xfrm>
            <a:off x="1237262" y="530802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E6698FE6-761F-AF0C-9F8E-BE8DD048425C}"/>
              </a:ext>
            </a:extLst>
          </p:cNvPr>
          <p:cNvSpPr txBox="1"/>
          <p:nvPr/>
        </p:nvSpPr>
        <p:spPr>
          <a:xfrm>
            <a:off x="4869759" y="-16240"/>
            <a:ext cx="2452481" cy="408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7C79AC-FDFE-1D16-CBA8-A3DD0F9A4806}"/>
              </a:ext>
            </a:extLst>
          </p:cNvPr>
          <p:cNvSpPr txBox="1"/>
          <p:nvPr/>
        </p:nvSpPr>
        <p:spPr>
          <a:xfrm>
            <a:off x="1270129" y="736923"/>
            <a:ext cx="5963990" cy="7909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Olives gordal 6,00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Anxova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del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cantábric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0’0 3,80 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Gilda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seitó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3,00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Bacallà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fumat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carpier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2,80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Ventresca de salmó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carpier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3,00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Sardineta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ceba confitada 2,00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Musclos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en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escabetx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premium 12,50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Rovells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d’espàrrec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holandesa i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taronja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8,20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Foie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micuit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d’anec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mermelada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tomàquet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18,60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Llom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ibèric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gla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11,50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Pernil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ibèric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gla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100% 15,50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Sandwich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planxat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camembert i trufa 11,20</a:t>
            </a: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Croquetes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cremoses de pernil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ibèric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gla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(6u) 12,65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Els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nostres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xurros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patates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braves 11,85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Coca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d’oli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tomàquet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4,85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vedella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foie 16,50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Tomàquet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ventresca,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taperots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i ceba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tendra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14,20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Amanida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canonges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raïm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mango i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maracujà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10,80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Burrata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escabetx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bolets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i pipes 18,50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Porro a la flama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romesco,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all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negre i sardina fumada 13,00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Albergínia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 la flama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sobrassada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menta i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formatge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Maó 13,90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Tonyina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tàrtar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d’alvocat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tomàquet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mango i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coriandre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18,55</a:t>
            </a: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A618A1-04AC-3EA2-37DC-B66FBA0BB533}"/>
              </a:ext>
            </a:extLst>
          </p:cNvPr>
          <p:cNvSpPr txBox="1"/>
          <p:nvPr/>
        </p:nvSpPr>
        <p:spPr>
          <a:xfrm>
            <a:off x="7472356" y="4421358"/>
            <a:ext cx="3293624" cy="1454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Pastís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formatge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8,20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Maduixes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gratinades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nata 7,50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Tatin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poma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nata 8,50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Pastís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pastanaga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 7,50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Flam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café 6,00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Bombons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gelats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(4u) 6,00</a:t>
            </a:r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ADBDFCF0-2767-613C-7BF8-2B51BD424E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43" b="7439"/>
          <a:stretch/>
        </p:blipFill>
        <p:spPr bwMode="auto">
          <a:xfrm>
            <a:off x="10347389" y="5148706"/>
            <a:ext cx="1844611" cy="117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A0E0E2BA-C23E-D01B-EAC3-85EF712EE294}"/>
              </a:ext>
            </a:extLst>
          </p:cNvPr>
          <p:cNvSpPr txBox="1"/>
          <p:nvPr/>
        </p:nvSpPr>
        <p:spPr>
          <a:xfrm>
            <a:off x="922144" y="3994543"/>
            <a:ext cx="2129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COMENÇEM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DF1E180-5A56-0F68-3893-ACCACEB400BB}"/>
              </a:ext>
            </a:extLst>
          </p:cNvPr>
          <p:cNvSpPr txBox="1"/>
          <p:nvPr/>
        </p:nvSpPr>
        <p:spPr>
          <a:xfrm>
            <a:off x="7112070" y="1287891"/>
            <a:ext cx="2797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SEGUIM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8A73F05-F101-CDAD-F414-3B98BF23D639}"/>
              </a:ext>
            </a:extLst>
          </p:cNvPr>
          <p:cNvSpPr txBox="1"/>
          <p:nvPr/>
        </p:nvSpPr>
        <p:spPr>
          <a:xfrm>
            <a:off x="7184655" y="4133043"/>
            <a:ext cx="457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POSTRES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2E303C-CB6A-22AB-C449-94C25647BD3D}"/>
              </a:ext>
            </a:extLst>
          </p:cNvPr>
          <p:cNvSpPr txBox="1"/>
          <p:nvPr/>
        </p:nvSpPr>
        <p:spPr>
          <a:xfrm>
            <a:off x="7890946" y="6303296"/>
            <a:ext cx="6329492" cy="554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Consulta el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nostre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</a:t>
            </a:r>
            <a:r>
              <a:rPr lang="es-ES" sz="2000" b="1" i="1" u="sng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peix</a:t>
            </a: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de </a:t>
            </a:r>
            <a:r>
              <a:rPr lang="es-ES" sz="2000" b="1" i="1" u="sng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llotja</a:t>
            </a: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i </a:t>
            </a:r>
            <a:r>
              <a:rPr lang="es-ES" sz="2000" b="1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els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</a:t>
            </a:r>
            <a:r>
              <a:rPr lang="es-ES" sz="2000" b="1" i="1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nostres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</a:t>
            </a:r>
            <a:r>
              <a:rPr lang="es-ES" sz="2000" b="1" i="1" u="sng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plats</a:t>
            </a:r>
            <a:r>
              <a:rPr lang="es-ES" sz="2000" b="1" i="1" u="sng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 del </a:t>
            </a:r>
            <a:r>
              <a:rPr lang="es-ES" sz="2000" b="1" i="1" u="sng" dirty="0" err="1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dia</a:t>
            </a: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4236E67-2B8B-30CD-06DB-2F1A07873229}"/>
              </a:ext>
            </a:extLst>
          </p:cNvPr>
          <p:cNvSpPr txBox="1"/>
          <p:nvPr/>
        </p:nvSpPr>
        <p:spPr>
          <a:xfrm>
            <a:off x="7437127" y="826724"/>
            <a:ext cx="7112000" cy="2839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d’arròs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sípia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i gambes 20,50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Caneló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rostit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tòfona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i foie 18,80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Filet “Rosita”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llet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(120GR) 19,45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tàrtar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clàssic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20,55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calent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herbes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18,50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Hamburguesa Mordisco al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plat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salsa de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o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quatre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formatges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16,55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Ànec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cruixent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estil Pequín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cogombre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ceba tendrá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i salsa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21,80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pollastre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mongetes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verdes,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tomàquet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sec</a:t>
            </a: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i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brots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soja 16,90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Fricandó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vedella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amb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moixernons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15,90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5ACDEF5-687B-E0AF-1689-FD886BD4C5EC}"/>
              </a:ext>
            </a:extLst>
          </p:cNvPr>
          <p:cNvSpPr txBox="1"/>
          <p:nvPr/>
        </p:nvSpPr>
        <p:spPr>
          <a:xfrm flipH="1">
            <a:off x="928358" y="733893"/>
            <a:ext cx="34177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BENVINGUDA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994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50BBC-7208-5A18-A7FF-1C8CED8B5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0A81EC04-B69D-13D9-B060-954C20069E0D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02654AA-F9B7-3198-E49F-9E7716A7DA84}"/>
              </a:ext>
            </a:extLst>
          </p:cNvPr>
          <p:cNvCxnSpPr>
            <a:cxnSpLocks/>
          </p:cNvCxnSpPr>
          <p:nvPr/>
        </p:nvCxnSpPr>
        <p:spPr>
          <a:xfrm>
            <a:off x="1237262" y="530802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6CB3480-A064-5B5D-359E-1701986E19E8}"/>
              </a:ext>
            </a:extLst>
          </p:cNvPr>
          <p:cNvSpPr txBox="1"/>
          <p:nvPr/>
        </p:nvSpPr>
        <p:spPr>
          <a:xfrm>
            <a:off x="4869759" y="-16240"/>
            <a:ext cx="2452481" cy="408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3C62FDF-1945-1EAD-E3BC-5963F58B6BFE}"/>
              </a:ext>
            </a:extLst>
          </p:cNvPr>
          <p:cNvSpPr txBox="1"/>
          <p:nvPr/>
        </p:nvSpPr>
        <p:spPr>
          <a:xfrm>
            <a:off x="1282981" y="435442"/>
            <a:ext cx="6084978" cy="6071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endParaRPr lang="en-US" sz="900" dirty="0"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Olivas </a:t>
            </a:r>
            <a:r>
              <a:rPr lang="en-US" sz="1200" b="1" dirty="0" err="1">
                <a:latin typeface="Helvetica"/>
                <a:cs typeface="Helvetica"/>
              </a:rPr>
              <a:t>gordal</a:t>
            </a:r>
            <a:r>
              <a:rPr lang="en-US" sz="1200" b="1" dirty="0">
                <a:latin typeface="Helvetica"/>
                <a:cs typeface="Helvetica"/>
              </a:rPr>
              <a:t> 6,00 (SU)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Anchoa</a:t>
            </a:r>
            <a:r>
              <a:rPr lang="en-US" sz="1200" b="1" dirty="0">
                <a:latin typeface="Helvetica"/>
                <a:cs typeface="Helvetica"/>
              </a:rPr>
              <a:t> del </a:t>
            </a:r>
            <a:r>
              <a:rPr lang="en-US" sz="1200" b="1" dirty="0" err="1">
                <a:latin typeface="Helvetica"/>
                <a:cs typeface="Helvetica"/>
              </a:rPr>
              <a:t>cantábrico</a:t>
            </a:r>
            <a:r>
              <a:rPr lang="en-US" sz="1200" b="1" dirty="0">
                <a:latin typeface="Helvetica"/>
                <a:cs typeface="Helvetica"/>
              </a:rPr>
              <a:t> 0’0 3,80 </a:t>
            </a:r>
            <a:r>
              <a:rPr lang="en-US" sz="1200" b="1" dirty="0" err="1">
                <a:latin typeface="Helvetica"/>
                <a:cs typeface="Helvetica"/>
              </a:rPr>
              <a:t>ud</a:t>
            </a:r>
            <a:r>
              <a:rPr lang="en-US" sz="1200" b="1" dirty="0">
                <a:latin typeface="Helvetica"/>
                <a:cs typeface="Helvetica"/>
              </a:rPr>
              <a:t> (P,SU)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Gilda de Boquerón 3,00 (SU,P)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Sardinilla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cebolla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confitada</a:t>
            </a:r>
            <a:r>
              <a:rPr lang="en-US" sz="1200" b="1" dirty="0">
                <a:latin typeface="Helvetica"/>
                <a:cs typeface="Helvetica"/>
              </a:rPr>
              <a:t> 2’50 </a:t>
            </a:r>
            <a:r>
              <a:rPr lang="en-US" sz="1200" b="1" dirty="0" err="1">
                <a:latin typeface="Helvetica"/>
                <a:cs typeface="Helvetica"/>
              </a:rPr>
              <a:t>ud</a:t>
            </a:r>
            <a:r>
              <a:rPr lang="en-US" sz="1200" b="1" dirty="0">
                <a:latin typeface="Helvetica"/>
                <a:cs typeface="Helvetica"/>
              </a:rPr>
              <a:t> (SU,P,G)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Mejillón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en</a:t>
            </a:r>
            <a:r>
              <a:rPr lang="en-US" sz="1200" b="1" dirty="0">
                <a:latin typeface="Helvetica"/>
                <a:cs typeface="Helvetica"/>
              </a:rPr>
              <a:t> escabeche premium 12,50 (SU,P)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Yemas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esparrago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holandesa</a:t>
            </a:r>
            <a:r>
              <a:rPr lang="en-US" sz="1200" b="1" dirty="0">
                <a:latin typeface="Helvetica"/>
                <a:cs typeface="Helvetica"/>
              </a:rPr>
              <a:t> y </a:t>
            </a:r>
            <a:r>
              <a:rPr lang="en-US" sz="1200" b="1" dirty="0" err="1">
                <a:latin typeface="Helvetica"/>
                <a:cs typeface="Helvetica"/>
              </a:rPr>
              <a:t>naranja</a:t>
            </a:r>
            <a:r>
              <a:rPr lang="en-US" sz="1200" b="1" dirty="0">
                <a:latin typeface="Helvetica"/>
                <a:cs typeface="Helvetica"/>
              </a:rPr>
              <a:t> 8,20 (H,P)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Foie </a:t>
            </a:r>
            <a:r>
              <a:rPr lang="en-US" sz="1200" b="1" dirty="0" err="1">
                <a:latin typeface="Helvetica"/>
                <a:cs typeface="Helvetica"/>
              </a:rPr>
              <a:t>micuit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pato</a:t>
            </a:r>
            <a:r>
              <a:rPr lang="en-US" sz="1200" b="1" dirty="0">
                <a:latin typeface="Helvetica"/>
                <a:cs typeface="Helvetica"/>
              </a:rPr>
              <a:t> con </a:t>
            </a:r>
            <a:r>
              <a:rPr lang="en-US" sz="1200" b="1" dirty="0" err="1">
                <a:latin typeface="Helvetica"/>
                <a:cs typeface="Helvetica"/>
              </a:rPr>
              <a:t>mermelada</a:t>
            </a:r>
            <a:r>
              <a:rPr lang="en-US" sz="1200" b="1" dirty="0">
                <a:latin typeface="Helvetica"/>
                <a:cs typeface="Helvetica"/>
              </a:rPr>
              <a:t> de </a:t>
            </a:r>
            <a:r>
              <a:rPr lang="en-US" sz="1200" b="1" dirty="0" err="1">
                <a:latin typeface="Helvetica"/>
                <a:cs typeface="Helvetica"/>
              </a:rPr>
              <a:t>tomate</a:t>
            </a:r>
            <a:r>
              <a:rPr lang="en-US" sz="1200" b="1" dirty="0">
                <a:latin typeface="Helvetica"/>
                <a:cs typeface="Helvetica"/>
              </a:rPr>
              <a:t> y pan </a:t>
            </a:r>
            <a:r>
              <a:rPr lang="en-US" sz="1200" b="1" dirty="0" err="1">
                <a:latin typeface="Helvetica"/>
                <a:cs typeface="Helvetica"/>
              </a:rPr>
              <a:t>carasatu</a:t>
            </a:r>
            <a:r>
              <a:rPr lang="en-US" sz="1200" b="1" dirty="0">
                <a:latin typeface="Helvetica"/>
                <a:cs typeface="Helvetica"/>
              </a:rPr>
              <a:t> 18,60 (G,SU,FS,M)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Bacalao </a:t>
            </a:r>
            <a:r>
              <a:rPr lang="en-US" sz="1200" b="1" dirty="0" err="1">
                <a:latin typeface="Helvetica"/>
                <a:cs typeface="Helvetica"/>
              </a:rPr>
              <a:t>ahumado</a:t>
            </a:r>
            <a:r>
              <a:rPr lang="en-US" sz="1200" b="1" dirty="0">
                <a:latin typeface="Helvetica"/>
                <a:cs typeface="Helvetica"/>
              </a:rPr>
              <a:t> 2,80 (P)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Ventresca de salmon </a:t>
            </a:r>
            <a:r>
              <a:rPr lang="en-US" sz="1200" b="1" dirty="0" err="1">
                <a:latin typeface="Helvetica"/>
                <a:cs typeface="Helvetica"/>
              </a:rPr>
              <a:t>carpier</a:t>
            </a:r>
            <a:r>
              <a:rPr lang="en-US" sz="1200" b="1" dirty="0">
                <a:latin typeface="Helvetica"/>
                <a:cs typeface="Helvetica"/>
              </a:rPr>
              <a:t> 3,00 (FS,P)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Lomito</a:t>
            </a:r>
            <a:r>
              <a:rPr lang="en-US" sz="1200" b="1" dirty="0">
                <a:latin typeface="Helvetica"/>
                <a:cs typeface="Helvetica"/>
              </a:rPr>
              <a:t> Ibérico de bellota 11,50 (G**)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 err="1">
                <a:latin typeface="Helvetica"/>
                <a:cs typeface="Helvetica"/>
              </a:rPr>
              <a:t>Jamón</a:t>
            </a:r>
            <a:r>
              <a:rPr lang="en-US" sz="1200" b="1" dirty="0">
                <a:latin typeface="Helvetica"/>
                <a:cs typeface="Helvetica"/>
              </a:rPr>
              <a:t> </a:t>
            </a:r>
            <a:r>
              <a:rPr lang="en-US" sz="1200" b="1" dirty="0" err="1">
                <a:latin typeface="Helvetica"/>
                <a:cs typeface="Helvetica"/>
              </a:rPr>
              <a:t>ibérico</a:t>
            </a:r>
            <a:r>
              <a:rPr lang="en-US" sz="1200" b="1" dirty="0">
                <a:latin typeface="Helvetica"/>
                <a:cs typeface="Helvetica"/>
              </a:rPr>
              <a:t> 100% bellota 15,50 (G**)</a:t>
            </a:r>
          </a:p>
          <a:p>
            <a:pPr latinLnBrk="1">
              <a:lnSpc>
                <a:spcPts val="1800"/>
              </a:lnSpc>
            </a:pPr>
            <a:r>
              <a:rPr lang="en-US" sz="1200" b="1" dirty="0">
                <a:latin typeface="Helvetica"/>
                <a:cs typeface="Helvetica"/>
              </a:rPr>
              <a:t>Sandwich </a:t>
            </a:r>
            <a:r>
              <a:rPr lang="en-US" sz="1200" b="1" dirty="0" err="1">
                <a:latin typeface="Helvetica"/>
                <a:cs typeface="Helvetica"/>
              </a:rPr>
              <a:t>planchado</a:t>
            </a:r>
            <a:r>
              <a:rPr lang="en-US" sz="1200" b="1" dirty="0">
                <a:latin typeface="Helvetica"/>
                <a:cs typeface="Helvetica"/>
              </a:rPr>
              <a:t> de camembert y </a:t>
            </a:r>
            <a:r>
              <a:rPr lang="en-US" sz="1200" b="1" dirty="0" err="1">
                <a:latin typeface="Helvetica"/>
                <a:cs typeface="Helvetica"/>
              </a:rPr>
              <a:t>trufa</a:t>
            </a:r>
            <a:r>
              <a:rPr lang="en-US" sz="1200" b="1" dirty="0">
                <a:latin typeface="Helvetica"/>
                <a:cs typeface="Helvetica"/>
              </a:rPr>
              <a:t> 11,20 (G,L)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Croquetas cremosas de jamón de bellota (6u) 12,65 (G,L,H)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Nuestros churros de patatas bravas 11,85€ (G**,H,L)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Coca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d´oli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tomate 4,85 (G)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ternera con foie  16,50 (L)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Tomate con ventresca, alcaparrón y cebolla tierna 14,20 (P,SU)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Ensalada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canónigos,uva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mango y maracuyá 10,80 (SU,A)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Burrata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 escabeche de setas y pipas 18,50 (SU,L,FS)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Puerro a la llama con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romesco,ajo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negro y sardina ahumada 13,00 (N**,SU,P**,H)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Berenjena a la llama con sobrasada , menta y queso mahón 13,90 (SU,L)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Atún con tartar de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aguacate,tomate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mango y cilantro 18,55 (G**,C,L,P,CI)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D8E71C1-6D26-8C98-5749-64BA4219909C}"/>
              </a:ext>
            </a:extLst>
          </p:cNvPr>
          <p:cNvSpPr txBox="1"/>
          <p:nvPr/>
        </p:nvSpPr>
        <p:spPr>
          <a:xfrm>
            <a:off x="7595291" y="706432"/>
            <a:ext cx="5785049" cy="6062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arroz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con sepia y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gamba 20,50 (P,CR,C,S,H**,MOL)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Canelon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rustido con trufa y foie 18,80 (G,L,SU)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Rosita solomillo de ternera lechal (120GR) 19,45 (G**,L)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tartar de ternera clásico 20,55 (H,P,G,M,S)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caliente de ternera con hierbas 18,50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Hamburguesa Mordisco al plato, salsa champiñones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o 4 quesos 16,55 (G,L,P,H)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Pato crujiente estilo Pekín con pepino, cebolla tierna 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y salsa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21,80 (G,SE)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Pallarda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de pollo con judías verdes ,tomate seco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y brotes de soja 16,90 (G,SU**,H,L)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Fricandó de ternera con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moixernons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15,90 (G,SU,FS)</a:t>
            </a:r>
          </a:p>
          <a:p>
            <a:pPr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Cheesecake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8.20 (L,G,H)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Fresas gratinadas con crema 7,50 (L,H)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Taten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de manzana con crema 8,50 (SU,L,G)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Carrot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cake  7,50 (L)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Flan de café 6,00  (L,H)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Bombones helados (4ud) 6,00  (L,G,FS*)</a:t>
            </a: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i="1" u="sng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5C879F2-27A0-0363-400E-C505370FB65D}"/>
              </a:ext>
            </a:extLst>
          </p:cNvPr>
          <p:cNvSpPr txBox="1"/>
          <p:nvPr/>
        </p:nvSpPr>
        <p:spPr>
          <a:xfrm>
            <a:off x="929224" y="3944545"/>
            <a:ext cx="2129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EM     PEZAMOS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6F45DDC-8D7A-F8F8-B49F-67B8C9253F11}"/>
              </a:ext>
            </a:extLst>
          </p:cNvPr>
          <p:cNvSpPr txBox="1"/>
          <p:nvPr/>
        </p:nvSpPr>
        <p:spPr>
          <a:xfrm>
            <a:off x="7246944" y="1120676"/>
            <a:ext cx="2797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SEGUIMOS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31F5D7C-36AB-557A-EBE7-7EF0E7E719C5}"/>
              </a:ext>
            </a:extLst>
          </p:cNvPr>
          <p:cNvSpPr txBox="1"/>
          <p:nvPr/>
        </p:nvSpPr>
        <p:spPr>
          <a:xfrm>
            <a:off x="7322240" y="3801561"/>
            <a:ext cx="457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POSTRES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8BCA3EA-EF50-8084-D614-621E0FD6245D}"/>
              </a:ext>
            </a:extLst>
          </p:cNvPr>
          <p:cNvSpPr txBox="1"/>
          <p:nvPr/>
        </p:nvSpPr>
        <p:spPr>
          <a:xfrm>
            <a:off x="7132605" y="5830683"/>
            <a:ext cx="4917495" cy="993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SU:sulfitos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 C:crustáceos A:apio  </a:t>
            </a: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FS:frutos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secos 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H:huevo  P:pescado G:gluten   M:mostaza </a:t>
            </a: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So:soja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 N:nueces 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CI:cilantro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MOL:moluscos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SE:sésamo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chemeClr val="accent6"/>
                </a:solidFill>
                <a:latin typeface="Helvetica" pitchFamily="2" charset="0"/>
              </a:rPr>
              <a:t>AL:altramuces</a:t>
            </a: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 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chemeClr val="accent6"/>
                </a:solidFill>
                <a:latin typeface="Helvetica" pitchFamily="2" charset="0"/>
              </a:rPr>
              <a:t>L:lactosa **se puede adaptar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33AD68F-2E1D-47C0-50E5-902FCB469F1F}"/>
              </a:ext>
            </a:extLst>
          </p:cNvPr>
          <p:cNvSpPr txBox="1"/>
          <p:nvPr/>
        </p:nvSpPr>
        <p:spPr>
          <a:xfrm>
            <a:off x="953978" y="707322"/>
            <a:ext cx="2375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B     IENVENIDA</a:t>
            </a:r>
          </a:p>
        </p:txBody>
      </p:sp>
    </p:spTree>
    <p:extLst>
      <p:ext uri="{BB962C8B-B14F-4D97-AF65-F5344CB8AC3E}">
        <p14:creationId xmlns:p14="http://schemas.microsoft.com/office/powerpoint/2010/main" val="136970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1C47D-B0D3-85EE-677E-60C35E98D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C38DA694-D17F-1319-2939-327B46B7B098}"/>
              </a:ext>
            </a:extLst>
          </p:cNvPr>
          <p:cNvSpPr txBox="1">
            <a:spLocks/>
          </p:cNvSpPr>
          <p:nvPr/>
        </p:nvSpPr>
        <p:spPr>
          <a:xfrm flipV="1">
            <a:off x="6013580" y="2353309"/>
            <a:ext cx="176682" cy="473866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s-ES" sz="95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34FA6F88-E673-8BD8-3FDF-1EF0F42C4732}"/>
              </a:ext>
            </a:extLst>
          </p:cNvPr>
          <p:cNvCxnSpPr>
            <a:cxnSpLocks/>
          </p:cNvCxnSpPr>
          <p:nvPr/>
        </p:nvCxnSpPr>
        <p:spPr>
          <a:xfrm>
            <a:off x="1237262" y="530802"/>
            <a:ext cx="9906000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567BF6E-AC61-753B-43B9-8678E40B4A54}"/>
              </a:ext>
            </a:extLst>
          </p:cNvPr>
          <p:cNvSpPr txBox="1"/>
          <p:nvPr/>
        </p:nvSpPr>
        <p:spPr>
          <a:xfrm>
            <a:off x="4869759" y="-16240"/>
            <a:ext cx="2452481" cy="4085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accent6">
                    <a:lumMod val="75000"/>
                  </a:schemeClr>
                </a:solidFill>
              </a:rPr>
              <a:t> MORDISCO</a:t>
            </a: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8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  <a:latin typeface="Helvetica"/>
              <a:cs typeface="Helvetica"/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s-ES" sz="3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B062337-1726-0E42-8FE9-EB7A10D6748D}"/>
              </a:ext>
            </a:extLst>
          </p:cNvPr>
          <p:cNvSpPr txBox="1"/>
          <p:nvPr/>
        </p:nvSpPr>
        <p:spPr>
          <a:xfrm>
            <a:off x="1225822" y="-16240"/>
            <a:ext cx="5860071" cy="8370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ts val="1800"/>
              </a:lnSpc>
            </a:pPr>
            <a:endParaRPr lang="en-US" sz="900" dirty="0"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Gordal olives  6.00 (SU)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Cantabrian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anchovy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0’0  3,80 (F,SU)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Anchovy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pickled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pepper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“Gilda”  3,00  (SU,F)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Carpier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smoked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cod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2,80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each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(F)</a:t>
            </a:r>
            <a:endParaRPr lang="es-ES" sz="1200" b="1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Carpier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salmon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belly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sliced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almonds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3,00 (F)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Small sardine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caramelized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onion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2,50 (SU,F,G)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Premium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pickled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mussels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12,50 (SU,F)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Asparagus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tips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hollandaise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orange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8,20 (E,L)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Duck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foie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micuit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tomato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jam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carasatu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bread  18,60 (G,SU,DF,M)</a:t>
            </a:r>
            <a:endParaRPr lang="es-ES" sz="1200" dirty="0">
              <a:solidFill>
                <a:schemeClr val="bg2">
                  <a:lumMod val="75000"/>
                </a:schemeClr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Iberian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acorn-fed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cured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pork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loin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11,50 (G)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100%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acorn-fed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Iberian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ham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 15,50 (G)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Camembert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cheese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sándwich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truffle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11,20 (G,L,)</a:t>
            </a: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Creamy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Iberian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ham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croquettes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(6p) 12,65 (G,L,E)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Our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patatas bravas churros 11,85€ (G**,E,L)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Coca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d’oli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tomato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4,85 (G)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Beef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foie 16,50 (L)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Tomato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tuna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belly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caper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berries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spring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onion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14,20 (F,SU)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Lamb’s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lettuce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salad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grapes, mango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passion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fruit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10,80 (SU,CE)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Burrata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marinated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mushrooms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seeds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18,50 (SU,L,DF)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Charred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leek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romesco,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black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garlic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smoked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sardine 13,00 (N**,SU,F**,E)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Flame-grilled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aubergine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sobrasada,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mint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and Mahón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cheese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13,90 (SU,L)</a:t>
            </a:r>
          </a:p>
          <a:p>
            <a:pPr latinLnBrk="1"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Tuna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avocado,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tomato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, mango and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coriander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/>
                <a:cs typeface="Helvetica"/>
              </a:rPr>
              <a:t>tartare</a:t>
            </a:r>
            <a:r>
              <a:rPr lang="es-ES" sz="1200" b="1" dirty="0">
                <a:solidFill>
                  <a:srgbClr val="141413"/>
                </a:solidFill>
                <a:latin typeface="Helvetica"/>
                <a:cs typeface="Helvetica"/>
              </a:rPr>
              <a:t> 18,55 (G**,C,L,F,CO)</a:t>
            </a: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 latinLnBrk="1"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/>
              <a:cs typeface="Helvetica"/>
            </a:endParaRPr>
          </a:p>
          <a:p>
            <a:pPr>
              <a:lnSpc>
                <a:spcPts val="1800"/>
              </a:lnSpc>
            </a:pP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endParaRPr lang="es-ES" sz="9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F09EEC8-2D62-AAB0-3072-E853335B1D4B}"/>
              </a:ext>
            </a:extLst>
          </p:cNvPr>
          <p:cNvSpPr txBox="1"/>
          <p:nvPr/>
        </p:nvSpPr>
        <p:spPr>
          <a:xfrm>
            <a:off x="7678363" y="632348"/>
            <a:ext cx="5570527" cy="514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Carnaroli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rice “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llauna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”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cuttlefish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and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prawns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20,50 (F,C,SU,E**,MOL)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Roast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cannelloni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truffle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and foie 18,80 (G,L,SU)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“Rosita”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veal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tenderloin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(120GR) 19,45 (L,G**)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Classic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beef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steak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tartare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20,55 (E,F,G,MOL,S)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Warm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beef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carpaccio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herbs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18,50 (</a:t>
            </a: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Mordisco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burger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served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on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a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plate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mushroom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sauce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or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four-cheese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sauce 16,55 (G,L,F,E)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Crispy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Peking-style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duck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cucumber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spring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onion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hoisin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sauce 21,80 (G,SE) 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Chicken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paillard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green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beans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,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sun-dried</a:t>
            </a: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tomato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and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bean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sprouts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16,90 (G,SE)</a:t>
            </a:r>
          </a:p>
          <a:p>
            <a:pPr>
              <a:lnSpc>
                <a:spcPts val="1800"/>
              </a:lnSpc>
            </a:pP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Veal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fricandó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with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wild </a:t>
            </a:r>
            <a:r>
              <a:rPr lang="es-ES" sz="1200" b="1" dirty="0" err="1">
                <a:solidFill>
                  <a:srgbClr val="141413"/>
                </a:solidFill>
                <a:latin typeface="Helvetica" pitchFamily="2" charset="0"/>
              </a:rPr>
              <a:t>mushrooms</a:t>
            </a:r>
            <a:r>
              <a:rPr lang="es-ES" sz="1200" b="1" dirty="0">
                <a:solidFill>
                  <a:srgbClr val="141413"/>
                </a:solidFill>
                <a:latin typeface="Helvetica" pitchFamily="2" charset="0"/>
              </a:rPr>
              <a:t> 15,90 (G,SU,DF)</a:t>
            </a:r>
          </a:p>
          <a:p>
            <a:pPr>
              <a:lnSpc>
                <a:spcPts val="1800"/>
              </a:lnSpc>
            </a:pPr>
            <a:endParaRPr lang="en-U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n-U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endParaRPr lang="en-US" sz="1200" b="1" dirty="0">
              <a:solidFill>
                <a:srgbClr val="141413"/>
              </a:solidFill>
              <a:latin typeface="Helvetica" pitchFamily="2" charset="0"/>
            </a:endParaRP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Cheesecake 8.20 (L,G,E)</a:t>
            </a: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Strawberries gratinated with cream 7,50 (L,E)</a:t>
            </a: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Apple tatin with cream 8,50 (S,L,G)</a:t>
            </a: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Carrot cake 7,50 (L)</a:t>
            </a: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Coffee flan 6,00 (L,E)</a:t>
            </a:r>
          </a:p>
          <a:p>
            <a:pPr>
              <a:lnSpc>
                <a:spcPts val="1800"/>
              </a:lnSpc>
            </a:pPr>
            <a:r>
              <a:rPr lang="en-US" sz="1200" b="1" dirty="0">
                <a:solidFill>
                  <a:srgbClr val="141413"/>
                </a:solidFill>
                <a:latin typeface="Helvetica" pitchFamily="2" charset="0"/>
              </a:rPr>
              <a:t>Ice cream bonbons (4p) 6,00 (L,G,DF*)</a:t>
            </a:r>
            <a:endParaRPr lang="es-ES" sz="1200" b="1" dirty="0">
              <a:solidFill>
                <a:srgbClr val="141413"/>
              </a:solidFill>
              <a:latin typeface="Helvetica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DE0F15B-F28A-BD67-3BA6-3EECF10F9204}"/>
              </a:ext>
            </a:extLst>
          </p:cNvPr>
          <p:cNvSpPr txBox="1"/>
          <p:nvPr/>
        </p:nvSpPr>
        <p:spPr>
          <a:xfrm>
            <a:off x="923565" y="4018874"/>
            <a:ext cx="2129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TO </a:t>
            </a:r>
          </a:p>
          <a:p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START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8F4BF3B-BA20-89BA-C06E-628A656B6982}"/>
              </a:ext>
            </a:extLst>
          </p:cNvPr>
          <p:cNvSpPr txBox="1"/>
          <p:nvPr/>
        </p:nvSpPr>
        <p:spPr>
          <a:xfrm>
            <a:off x="7403588" y="720566"/>
            <a:ext cx="27972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MOVING</a:t>
            </a:r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6">
                    <a:lumMod val="75000"/>
                  </a:schemeClr>
                </a:solidFill>
              </a:rPr>
              <a:t>ON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AF706EA-9FA8-A6CF-0C3F-40524A6E25FA}"/>
              </a:ext>
            </a:extLst>
          </p:cNvPr>
          <p:cNvSpPr txBox="1"/>
          <p:nvPr/>
        </p:nvSpPr>
        <p:spPr>
          <a:xfrm>
            <a:off x="7477442" y="4018874"/>
            <a:ext cx="457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DESSERTS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ED32A2B-C13F-6733-0B56-F09470784181}"/>
              </a:ext>
            </a:extLst>
          </p:cNvPr>
          <p:cNvSpPr txBox="1"/>
          <p:nvPr/>
        </p:nvSpPr>
        <p:spPr>
          <a:xfrm>
            <a:off x="7795269" y="5881905"/>
            <a:ext cx="60946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accent6"/>
                </a:solidFill>
              </a:rPr>
              <a:t>SU: </a:t>
            </a:r>
            <a:r>
              <a:rPr lang="en-US" sz="1200" b="1" dirty="0" err="1">
                <a:solidFill>
                  <a:schemeClr val="accent6"/>
                </a:solidFill>
              </a:rPr>
              <a:t>sulphites</a:t>
            </a:r>
            <a:r>
              <a:rPr lang="en-US" sz="1200" b="1" dirty="0">
                <a:solidFill>
                  <a:schemeClr val="accent6"/>
                </a:solidFill>
              </a:rPr>
              <a:t> C: crustaceans CE: celery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accent6"/>
                </a:solidFill>
              </a:rPr>
              <a:t>N: nuts E: egg F: fish G: gluten M: mustard So: soya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chemeClr val="accent6"/>
                </a:solidFill>
              </a:rPr>
              <a:t>CO:coriander</a:t>
            </a:r>
            <a:r>
              <a:rPr lang="en-US" sz="1200" b="1" dirty="0">
                <a:solidFill>
                  <a:schemeClr val="accent6"/>
                </a:solidFill>
              </a:rPr>
              <a:t> MOL: </a:t>
            </a:r>
            <a:r>
              <a:rPr lang="en-US" sz="1200" b="1" dirty="0" err="1">
                <a:solidFill>
                  <a:schemeClr val="accent6"/>
                </a:solidFill>
              </a:rPr>
              <a:t>molluscs</a:t>
            </a:r>
            <a:r>
              <a:rPr lang="en-US" sz="1200" b="1" dirty="0">
                <a:solidFill>
                  <a:schemeClr val="accent6"/>
                </a:solidFill>
              </a:rPr>
              <a:t> SE: sesame </a:t>
            </a:r>
          </a:p>
          <a:p>
            <a:pPr marL="0" indent="0" latinLnBrk="1">
              <a:lnSpc>
                <a:spcPts val="18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chemeClr val="accent6"/>
                </a:solidFill>
              </a:rPr>
              <a:t>DF:dry</a:t>
            </a:r>
            <a:r>
              <a:rPr lang="en-US" sz="1200" b="1" dirty="0">
                <a:solidFill>
                  <a:schemeClr val="accent6"/>
                </a:solidFill>
              </a:rPr>
              <a:t> fruits LU: lupins L:lactose **it can be adapted</a:t>
            </a:r>
            <a:endParaRPr lang="es-ES" sz="12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F0311F-F99E-B942-1277-E94D654F2F6C}"/>
              </a:ext>
            </a:extLst>
          </p:cNvPr>
          <p:cNvSpPr txBox="1"/>
          <p:nvPr/>
        </p:nvSpPr>
        <p:spPr>
          <a:xfrm flipH="1">
            <a:off x="929954" y="1010891"/>
            <a:ext cx="23756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21461340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1677</Words>
  <Application>Microsoft Office PowerPoint</Application>
  <PresentationFormat>Panorámica</PresentationFormat>
  <Paragraphs>274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Helvetica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Restaurante Mordisco</dc:creator>
  <cp:lastModifiedBy>Restaurante Mordisco</cp:lastModifiedBy>
  <cp:revision>1</cp:revision>
  <dcterms:created xsi:type="dcterms:W3CDTF">2026-04-07T14:28:35Z</dcterms:created>
  <dcterms:modified xsi:type="dcterms:W3CDTF">2026-04-07T14:29:27Z</dcterms:modified>
</cp:coreProperties>
</file>