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8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6DB3AE-4EE7-2271-6B22-23C952AC9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76553E-6940-6252-5B17-CF77E0294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43E9E6-1710-5D6B-61D1-32984DA24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5A45FA-B4AD-A074-10EC-E4FF311ED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EDCBB3-E2A7-2359-5D76-C89B9E5B4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214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4ED58-26CA-66B8-F83F-2BDF65386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D082AB3-4391-78D7-9D48-5F526A961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E82FA2-D024-0FDD-32A3-6D0B7215F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ED45ED-2CC5-BB60-E3D4-EC92EFD0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DECA6D-C8A2-6695-EC9E-39630C2C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558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D4DCF9-CA63-DEBD-4007-854632078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78925F-2AA6-B583-60FE-2D8032FB6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DCA337-860F-AAA6-2E3B-D8519C24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08F692-340C-85A8-5D3F-5EEEAFBC8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875B35-3E42-42C8-672F-36175E96A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499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0CB50F-2837-4470-0D99-87B890131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7EA0E4-D8E1-0FCD-BA82-9E32CA935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AE5C5F-D445-9EA8-4C67-1DEDC3A8E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01399A-828F-EA14-57AD-720E403B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B4858B-AE2A-C5E8-FAFD-B740CC390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663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CB122-79E2-3C55-B781-C8E22C865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4766E2-6BCD-2788-0CF3-54E905CFE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1E0027-5330-BF70-5855-87FCCFBFB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0D6EDB-DF58-4061-1F3E-CC13680F9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A3F5D6-796B-D7BB-CBA4-E4A2A0924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827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576E31-3759-281D-D2D4-0940A533F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40382E-AB4C-6222-A3A4-1F2D896E9C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168C06C-AFF4-212B-AEF5-C2C17BBAF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DE2779-6A75-FED7-CE10-84A3F1B91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D049EA-4B0A-2433-CF40-B9C1985C3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61C069-4F2A-190F-83FE-BE5726B9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6136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AE89F9-6B04-6B07-A78F-30A1879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13DC6D-C677-864E-43D4-EA5F6CD0B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F3814E-679D-0195-F797-9765A2498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969124C-3DA0-21A7-7FD2-2EFF159549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72E4077-3285-8228-7A58-5C8BF3808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7FD427F-604D-5C37-F799-4C184C70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F223830-0FC9-DB3C-0346-7AC07C4C4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B018D8B-D4CE-E104-31EE-47F057B0B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833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F0DC1-8A85-E448-A02E-A128B4F5A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EDD15E7-2434-9FD2-9E8C-859AE34E7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2F9F5D1-3994-813A-B5D9-1052FFB78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40BCE93-7D95-3AD3-AC51-6F248262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827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489FBFB-DC63-D3AD-8C00-B1FFD911F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E8D9636-A4D2-2195-6DCE-81341FD29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E865A75-24D0-F81D-4C70-31771B290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498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51D9D-732A-7920-BB5A-B7FC55127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54BE3F-8384-6152-DFDC-879023A35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CE6F31-93C6-2ADC-4014-F7F269F6A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A6D0F2-DCBC-9956-5E78-51991C05D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D3CBC1-239E-7E5C-179D-B9B592B94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5B1562-D0F4-58E1-B22F-4AD286C28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568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69A61-72E4-7B19-E6DC-C6A8E68DF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2CE916E-E7E8-F500-9E4F-B23BFBCB97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9965FD-7A8D-E56D-B241-0927CD9A5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9EFFB5-D065-A6E5-3C9D-9117971CF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DA8C2E-A577-3690-4099-F842262A4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B27101-10D1-CAE5-332E-00D51FAC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16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F3F339-0371-D49A-A26D-65A724D61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4E0969-7ED7-34BA-3C0B-3859A059B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CC7B1A-CD8C-364C-5344-0EA2B5CBC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030B51-05B6-47F4-B71D-C6D4C0D68766}" type="datetimeFigureOut">
              <a:rPr lang="es-ES" smtClean="0"/>
              <a:t>05/01/2026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3A747A-2E66-C5F7-D31B-9074A03448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39746B-082C-D6E1-6B97-D6CC0C24C7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17E8F-7511-4EB7-8988-FE111B93E0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98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9BDE7744-E103-21E7-D76C-48C73D99EE8B}"/>
              </a:ext>
            </a:extLst>
          </p:cNvPr>
          <p:cNvSpPr txBox="1">
            <a:spLocks/>
          </p:cNvSpPr>
          <p:nvPr/>
        </p:nvSpPr>
        <p:spPr>
          <a:xfrm>
            <a:off x="1945912" y="1315621"/>
            <a:ext cx="5742654" cy="4303795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Brioix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 de trufa negra al vapor (4ud) 16,50</a:t>
            </a:r>
            <a:endParaRPr lang="en-US" dirty="0"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Croquetas cremosas de jamón de bellota (6u) 12,65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Croquetas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portobello,trufa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idiazabal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(6u)  12,65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Anchoa con mantequilla ahumada (4u) 14,80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Nuestros churros de patatas bravas 11,85€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Calamar fresco a la romana (120gr) 14,80</a:t>
            </a: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Dumpling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costilla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ibérica,verduras,cilantro,cacahuete</a:t>
            </a: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y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(5ud) 15,65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Coca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d´oli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tomate 4,85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Boquerones crujientes con albahaca y lima 14,60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ternera con foie  12,50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Albondiguitas con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ceps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y trufa 15,90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Tomate confitado con cerezas 16,50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Burrata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tibia con cebolla dulce y pipas garrapiñadas 18,50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Puerro a la llama con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romesco,ajo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negro y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sardina ahumada 13,50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Ceviche de gambas picante 15,20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Rape crujiente con berenjenas 19,00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Atún con tartar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aguacate,tomate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, mango y cilantro 18,55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58B48B4-8AB0-4F44-1FE3-F625E6DE9305}"/>
              </a:ext>
            </a:extLst>
          </p:cNvPr>
          <p:cNvSpPr txBox="1"/>
          <p:nvPr/>
        </p:nvSpPr>
        <p:spPr>
          <a:xfrm>
            <a:off x="1393209" y="1218211"/>
            <a:ext cx="2797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PARA</a:t>
            </a: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COMPARTIR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D0E9504-3365-EDAF-B3BB-CE27187DE9A2}"/>
              </a:ext>
            </a:extLst>
          </p:cNvPr>
          <p:cNvCxnSpPr>
            <a:cxnSpLocks/>
          </p:cNvCxnSpPr>
          <p:nvPr/>
        </p:nvCxnSpPr>
        <p:spPr>
          <a:xfrm>
            <a:off x="1143001" y="592282"/>
            <a:ext cx="562494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0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1BB43-EDB0-EB62-8C70-E3CBACA56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CB9FD07E-A618-D5C3-E493-D6A85C09285E}"/>
              </a:ext>
            </a:extLst>
          </p:cNvPr>
          <p:cNvSpPr txBox="1">
            <a:spLocks/>
          </p:cNvSpPr>
          <p:nvPr/>
        </p:nvSpPr>
        <p:spPr>
          <a:xfrm>
            <a:off x="1945913" y="1315621"/>
            <a:ext cx="5177941" cy="4303795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Brioix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 de trufa negra al vapor 16,50 (G,L,H)</a:t>
            </a:r>
            <a:endParaRPr lang="en-US" dirty="0"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Croquetas cremosas de jamón de bellota (6u) 12,65 (G,L,H)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Croquetas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portobello,trufa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idiazabal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(6u)  12,65 (G,L,H)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Anchoa con mantequilla ahumada (4u) 14,80 (G,L,P)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Nuestros churros de patatas bravas 11,85 (G**,H,L)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Calamar fresco a la romana 14,50 (P,G,H)</a:t>
            </a: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Dumpling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costilla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ibérica,verduras,cilantro,cacahuete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y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15,65 (G,N,C,H,CA,A)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Coca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d´oli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tomate (5ud) 14,85 (G)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Boquerones crujientes con albahaca y lima 14,60 (P,G,H)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ternera con foie  12,50 (L)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Albondiguitas con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ceps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y trufa 15,90 (S,G,L,A)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Tomate Barbastro confitado con cerezas 16,50 (S)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Burrata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tibia con cebolla dulce y pipas garrapiñadas 18,50 (L,S,FS)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Puerro a la llama con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romesco,ajo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negro y sardina ahumada 13,50 (N**,S,P**,H)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Ceviche de gambas picante 15,20 (C,A,CI)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Rape crujiente con berenjenas 19,00 (FS,G,H,S,P)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Atún con tartar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aguacate,tomate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, mango y cilantro 18,55 (G**,C,L,P,CI)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chemeClr val="accent6"/>
                </a:solidFill>
                <a:latin typeface="Helvetica" pitchFamily="2" charset="0"/>
              </a:rPr>
              <a:t>S:sulfitos C:crustáceos </a:t>
            </a:r>
            <a:r>
              <a:rPr lang="es-ES" sz="950" b="1" dirty="0" err="1">
                <a:solidFill>
                  <a:schemeClr val="accent6"/>
                </a:solidFill>
                <a:latin typeface="Helvetica" pitchFamily="2" charset="0"/>
              </a:rPr>
              <a:t>CI:cilantro</a:t>
            </a:r>
            <a:r>
              <a:rPr lang="es-ES" sz="95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chemeClr val="accent6"/>
                </a:solidFill>
                <a:latin typeface="Helvetica" pitchFamily="2" charset="0"/>
              </a:rPr>
              <a:t>MOL:moluscos</a:t>
            </a:r>
            <a:r>
              <a:rPr lang="es-ES" sz="95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chemeClr val="accent6"/>
                </a:solidFill>
                <a:latin typeface="Helvetica" pitchFamily="2" charset="0"/>
              </a:rPr>
              <a:t>SE:sésamo</a:t>
            </a:r>
            <a:r>
              <a:rPr lang="es-ES" sz="95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chemeClr val="accent6"/>
                </a:solidFill>
                <a:latin typeface="Helvetica" pitchFamily="2" charset="0"/>
              </a:rPr>
              <a:t>AL:altramuces</a:t>
            </a:r>
            <a:r>
              <a:rPr lang="es-ES" sz="950" b="1" dirty="0">
                <a:solidFill>
                  <a:schemeClr val="accent6"/>
                </a:solidFill>
                <a:latin typeface="Helvetica" pitchFamily="2" charset="0"/>
              </a:rPr>
              <a:t> L:lactosa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chemeClr val="accent6"/>
                </a:solidFill>
                <a:latin typeface="Helvetica" pitchFamily="2" charset="0"/>
              </a:rPr>
              <a:t>A:apio </a:t>
            </a:r>
            <a:r>
              <a:rPr lang="es-ES" sz="950" b="1" dirty="0" err="1">
                <a:solidFill>
                  <a:schemeClr val="accent6"/>
                </a:solidFill>
                <a:latin typeface="Helvetica" pitchFamily="2" charset="0"/>
              </a:rPr>
              <a:t>FS:frutos</a:t>
            </a:r>
            <a:r>
              <a:rPr lang="es-ES" sz="950" b="1" dirty="0">
                <a:solidFill>
                  <a:schemeClr val="accent6"/>
                </a:solidFill>
                <a:latin typeface="Helvetica" pitchFamily="2" charset="0"/>
              </a:rPr>
              <a:t> secos H:huevo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chemeClr val="accent6"/>
                </a:solidFill>
                <a:latin typeface="Helvetica" pitchFamily="2" charset="0"/>
              </a:rPr>
              <a:t>P:pescado G:gluten M:mostaza </a:t>
            </a:r>
            <a:r>
              <a:rPr lang="es-ES" sz="950" b="1" dirty="0" err="1">
                <a:solidFill>
                  <a:schemeClr val="accent6"/>
                </a:solidFill>
                <a:latin typeface="Helvetica" pitchFamily="2" charset="0"/>
              </a:rPr>
              <a:t>So:soja</a:t>
            </a:r>
            <a:r>
              <a:rPr lang="es-ES" sz="950" b="1" dirty="0">
                <a:solidFill>
                  <a:schemeClr val="accent6"/>
                </a:solidFill>
                <a:latin typeface="Helvetica" pitchFamily="2" charset="0"/>
              </a:rPr>
              <a:t> N:nueces  **se puede adaptar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4C0C9F-6A61-F48A-FCF9-AE54E40E63CD}"/>
              </a:ext>
            </a:extLst>
          </p:cNvPr>
          <p:cNvSpPr txBox="1"/>
          <p:nvPr/>
        </p:nvSpPr>
        <p:spPr>
          <a:xfrm>
            <a:off x="1393209" y="1218211"/>
            <a:ext cx="2797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PARA</a:t>
            </a: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COMPARTIR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82705AA-1925-44E0-7F75-D5415AF8DE6F}"/>
              </a:ext>
            </a:extLst>
          </p:cNvPr>
          <p:cNvCxnSpPr>
            <a:cxnSpLocks/>
          </p:cNvCxnSpPr>
          <p:nvPr/>
        </p:nvCxnSpPr>
        <p:spPr>
          <a:xfrm>
            <a:off x="1143001" y="592282"/>
            <a:ext cx="562494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32DABC86-340E-02A4-A188-61C807340184}"/>
              </a:ext>
            </a:extLst>
          </p:cNvPr>
          <p:cNvSpPr txBox="1"/>
          <p:nvPr/>
        </p:nvSpPr>
        <p:spPr>
          <a:xfrm>
            <a:off x="7058569" y="1218211"/>
            <a:ext cx="3856473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CLASICOS MORDISCO</a:t>
            </a: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LUNES: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Tagliolini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trufado 14,80 (L,G)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MARTES: Guisantes a la menta 10,50 (L)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MIERCOLES: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Roastbeef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con salsa de champiñones 13,80 (G,L,A,S,M,P)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JUEVES:  Ensalada de judías con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salmon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carpier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15,50(P,SO)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VIERNES: Pollo al curry 12,30 (L,G)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SABADO Y DOMINGO: Patatas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bhután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9,90 (G,L)</a:t>
            </a: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115191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EC641-2845-3263-E486-80594043D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6200F77D-42A7-2536-4329-6BB156918E92}"/>
              </a:ext>
            </a:extLst>
          </p:cNvPr>
          <p:cNvSpPr txBox="1">
            <a:spLocks/>
          </p:cNvSpPr>
          <p:nvPr/>
        </p:nvSpPr>
        <p:spPr>
          <a:xfrm flipV="1">
            <a:off x="6013580" y="2353309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84BC8A7-E571-3109-02A4-ACE54A675F16}"/>
              </a:ext>
            </a:extLst>
          </p:cNvPr>
          <p:cNvSpPr txBox="1"/>
          <p:nvPr/>
        </p:nvSpPr>
        <p:spPr>
          <a:xfrm>
            <a:off x="1363094" y="3694097"/>
            <a:ext cx="2238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CARNES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600D4C2-427E-644E-DFD1-35398DF78351}"/>
              </a:ext>
            </a:extLst>
          </p:cNvPr>
          <p:cNvSpPr txBox="1"/>
          <p:nvPr/>
        </p:nvSpPr>
        <p:spPr>
          <a:xfrm>
            <a:off x="1395002" y="4094207"/>
            <a:ext cx="5166665" cy="1678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Rosita solomillo de ternera lechal (120GR) 19,45  (G**,L)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Steak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tartar de ternera clásico 20,55 (H,P,G,M,S)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caliente de ternera con hierbas 18,50 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Hamburguesa Mordisco al plato, salsa champiñones o 4 quesos 16,55 (G,L,P,H)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Pato crujiente estilo Pekín con pepino, cebolla tierna y salsa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21,80 (G,SE)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Milanesa de ternera con rúcula y tomate seco 18,60 (G,S**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Pallarda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pollo con judías verdes ,tomate seco y brotes de soja 16,90 (G,S**,H,L)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F2C3CF52-AD68-E73E-5D60-AB166AD5B3AD}"/>
              </a:ext>
            </a:extLst>
          </p:cNvPr>
          <p:cNvCxnSpPr>
            <a:cxnSpLocks/>
          </p:cNvCxnSpPr>
          <p:nvPr/>
        </p:nvCxnSpPr>
        <p:spPr>
          <a:xfrm>
            <a:off x="1143000" y="668353"/>
            <a:ext cx="9906000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7B93D0F1-19E1-4471-0FA8-46E3E89E68F2}"/>
              </a:ext>
            </a:extLst>
          </p:cNvPr>
          <p:cNvSpPr txBox="1"/>
          <p:nvPr/>
        </p:nvSpPr>
        <p:spPr>
          <a:xfrm>
            <a:off x="1380932" y="1728444"/>
            <a:ext cx="3628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PASTAS Y ARROCES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A5DD2FB-B095-DC82-022A-E8DE09C7E1BD}"/>
              </a:ext>
            </a:extLst>
          </p:cNvPr>
          <p:cNvSpPr txBox="1"/>
          <p:nvPr/>
        </p:nvSpPr>
        <p:spPr>
          <a:xfrm>
            <a:off x="1380931" y="2233898"/>
            <a:ext cx="4279882" cy="985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arroz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Carnaroli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sepia y gamba 20,50 (P,CR,C,S,H**,MOL)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Arroz a la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lomo de ternera madurado y setas 20,50 (S,G,A,H)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Rigatoni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burrata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ahumada,pesto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rojo y avellanas 16,85 (L,N,H,G)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Canelon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rustido con trufa y foie 18,80 (G,L,S)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A500B56-14F8-58D8-0DAF-A1BF0904D529}"/>
              </a:ext>
            </a:extLst>
          </p:cNvPr>
          <p:cNvSpPr txBox="1"/>
          <p:nvPr/>
        </p:nvSpPr>
        <p:spPr>
          <a:xfrm>
            <a:off x="7438542" y="1648826"/>
            <a:ext cx="318587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C2E7B61-C249-1FD9-8775-7438FA05DF7C}"/>
              </a:ext>
            </a:extLst>
          </p:cNvPr>
          <p:cNvSpPr txBox="1"/>
          <p:nvPr/>
        </p:nvSpPr>
        <p:spPr>
          <a:xfrm>
            <a:off x="7135439" y="4500922"/>
            <a:ext cx="6043540" cy="1907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ts val="1800"/>
              </a:lnSpc>
            </a:pP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S:sulfitos  C:crustáceos </a:t>
            </a:r>
          </a:p>
          <a:p>
            <a:pPr latinLnBrk="1">
              <a:lnSpc>
                <a:spcPts val="1800"/>
              </a:lnSpc>
            </a:pP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A:apio  </a:t>
            </a:r>
            <a:r>
              <a:rPr lang="es-ES" sz="900" b="1" dirty="0" err="1">
                <a:solidFill>
                  <a:schemeClr val="accent6"/>
                </a:solidFill>
                <a:latin typeface="Helvetica" pitchFamily="2" charset="0"/>
              </a:rPr>
              <a:t>FS:frutos</a:t>
            </a: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 secos </a:t>
            </a:r>
          </a:p>
          <a:p>
            <a:pPr latinLnBrk="1">
              <a:lnSpc>
                <a:spcPts val="1800"/>
              </a:lnSpc>
            </a:pP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H:huevo  P:pescado </a:t>
            </a:r>
          </a:p>
          <a:p>
            <a:pPr latinLnBrk="1">
              <a:lnSpc>
                <a:spcPts val="1800"/>
              </a:lnSpc>
            </a:pP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G:gluten   M:mostaza </a:t>
            </a:r>
          </a:p>
          <a:p>
            <a:pPr latinLnBrk="1">
              <a:lnSpc>
                <a:spcPts val="1800"/>
              </a:lnSpc>
            </a:pPr>
            <a:r>
              <a:rPr lang="es-ES" sz="900" b="1" dirty="0" err="1">
                <a:solidFill>
                  <a:schemeClr val="accent6"/>
                </a:solidFill>
                <a:latin typeface="Helvetica" pitchFamily="2" charset="0"/>
              </a:rPr>
              <a:t>So:soja</a:t>
            </a: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  N:nueces </a:t>
            </a:r>
          </a:p>
          <a:p>
            <a:pPr latinLnBrk="1">
              <a:lnSpc>
                <a:spcPts val="1800"/>
              </a:lnSpc>
            </a:pPr>
            <a:r>
              <a:rPr lang="es-ES" sz="900" b="1" dirty="0" err="1">
                <a:solidFill>
                  <a:schemeClr val="accent6"/>
                </a:solidFill>
                <a:latin typeface="Helvetica" pitchFamily="2" charset="0"/>
              </a:rPr>
              <a:t>CI:cilantro</a:t>
            </a: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  <a:r>
              <a:rPr lang="es-ES" sz="900" b="1" dirty="0" err="1">
                <a:solidFill>
                  <a:schemeClr val="accent6"/>
                </a:solidFill>
                <a:latin typeface="Helvetica" pitchFamily="2" charset="0"/>
              </a:rPr>
              <a:t>MOL:moluscos</a:t>
            </a: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</a:p>
          <a:p>
            <a:pPr latinLnBrk="1">
              <a:lnSpc>
                <a:spcPts val="1800"/>
              </a:lnSpc>
            </a:pPr>
            <a:r>
              <a:rPr lang="es-ES" sz="900" b="1" dirty="0" err="1">
                <a:solidFill>
                  <a:schemeClr val="accent6"/>
                </a:solidFill>
                <a:latin typeface="Helvetica" pitchFamily="2" charset="0"/>
              </a:rPr>
              <a:t>SE:sésamo</a:t>
            </a: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  <a:r>
              <a:rPr lang="es-ES" sz="900" b="1" dirty="0" err="1">
                <a:solidFill>
                  <a:schemeClr val="accent6"/>
                </a:solidFill>
                <a:latin typeface="Helvetica" pitchFamily="2" charset="0"/>
              </a:rPr>
              <a:t>AL:altramuces</a:t>
            </a: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</a:p>
          <a:p>
            <a:pPr latinLnBrk="1">
              <a:lnSpc>
                <a:spcPts val="1800"/>
              </a:lnSpc>
            </a:pPr>
            <a:r>
              <a:rPr lang="es-ES" sz="900" b="1" dirty="0">
                <a:solidFill>
                  <a:schemeClr val="accent6"/>
                </a:solidFill>
                <a:latin typeface="Helvetica" pitchFamily="2" charset="0"/>
              </a:rPr>
              <a:t>L:lactosa **se puede adaptar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5C934251-D013-0E28-B1F0-861E2077FE18}"/>
              </a:ext>
            </a:extLst>
          </p:cNvPr>
          <p:cNvSpPr txBox="1">
            <a:spLocks/>
          </p:cNvSpPr>
          <p:nvPr/>
        </p:nvSpPr>
        <p:spPr>
          <a:xfrm>
            <a:off x="7485340" y="1928500"/>
            <a:ext cx="3563661" cy="2266033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Cheesecake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8.20 (L,G,H)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Fresas gratinadas con crema 7,50 (L,H)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Torrija con helado de bergamota 7,80 (G,H,L,FS)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Taten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de manzana con helado de canela 8,50 (S,L,G)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Bizcocho de chocolate, nata y albaricoque 7,90 (L,H)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5B6E13B-ED8A-2AE3-6EF5-6E0C2F73EA53}"/>
              </a:ext>
            </a:extLst>
          </p:cNvPr>
          <p:cNvSpPr txBox="1"/>
          <p:nvPr/>
        </p:nvSpPr>
        <p:spPr>
          <a:xfrm>
            <a:off x="7030332" y="1279494"/>
            <a:ext cx="408210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POSTRES </a:t>
            </a: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566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625DB-7649-4C21-F4E1-47A3A61A4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44506983-A96B-C1F8-AAB1-B82E957452F7}"/>
              </a:ext>
            </a:extLst>
          </p:cNvPr>
          <p:cNvSpPr txBox="1">
            <a:spLocks/>
          </p:cNvSpPr>
          <p:nvPr/>
        </p:nvSpPr>
        <p:spPr>
          <a:xfrm>
            <a:off x="1945912" y="1315621"/>
            <a:ext cx="5742654" cy="4303795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 err="1"/>
              <a:t>Steamed</a:t>
            </a:r>
            <a:r>
              <a:rPr lang="es-ES" sz="1000" b="1" dirty="0"/>
              <a:t> </a:t>
            </a:r>
            <a:r>
              <a:rPr lang="es-ES" sz="1000" b="1" dirty="0" err="1"/>
              <a:t>black</a:t>
            </a:r>
            <a:r>
              <a:rPr lang="es-ES" sz="1000" b="1" dirty="0"/>
              <a:t> </a:t>
            </a:r>
            <a:r>
              <a:rPr lang="es-ES" sz="1000" b="1" dirty="0" err="1"/>
              <a:t>truffle</a:t>
            </a:r>
            <a:r>
              <a:rPr lang="es-ES" sz="1000" b="1" dirty="0"/>
              <a:t> brioche</a:t>
            </a:r>
            <a:r>
              <a:rPr lang="es-ES" sz="1000" dirty="0"/>
              <a:t> </a:t>
            </a:r>
            <a:r>
              <a:rPr lang="es-ES" sz="1000" b="1" dirty="0"/>
              <a:t>16,50 (G,L,E)</a:t>
            </a:r>
            <a:br>
              <a:rPr lang="es-ES" sz="1000" b="1" dirty="0"/>
            </a:br>
            <a:r>
              <a:rPr lang="es-ES" sz="1000" b="1" dirty="0" err="1"/>
              <a:t>Creamy</a:t>
            </a:r>
            <a:r>
              <a:rPr lang="es-ES" sz="1000" b="1" dirty="0"/>
              <a:t> </a:t>
            </a:r>
            <a:r>
              <a:rPr lang="es-ES" sz="1000" b="1" dirty="0" err="1"/>
              <a:t>Iberian</a:t>
            </a:r>
            <a:r>
              <a:rPr lang="es-ES" sz="1000" b="1" dirty="0"/>
              <a:t> </a:t>
            </a:r>
            <a:r>
              <a:rPr lang="es-ES" sz="1000" b="1" dirty="0" err="1"/>
              <a:t>ham</a:t>
            </a:r>
            <a:r>
              <a:rPr lang="es-ES" sz="1000" b="1" dirty="0"/>
              <a:t> </a:t>
            </a:r>
            <a:r>
              <a:rPr lang="es-ES" sz="1000" b="1" dirty="0" err="1"/>
              <a:t>croquettes</a:t>
            </a:r>
            <a:r>
              <a:rPr lang="es-ES" sz="1000" b="1" dirty="0"/>
              <a:t> (6u) 12,55 (G,L,E)</a:t>
            </a:r>
            <a:br>
              <a:rPr lang="es-ES" sz="1000" b="1" dirty="0"/>
            </a:br>
            <a:r>
              <a:rPr lang="es-ES" sz="1000" b="1" dirty="0"/>
              <a:t>Portobello, </a:t>
            </a:r>
            <a:r>
              <a:rPr lang="es-ES" sz="1000" b="1" dirty="0" err="1"/>
              <a:t>truffle</a:t>
            </a:r>
            <a:r>
              <a:rPr lang="es-ES" sz="1000" b="1" dirty="0"/>
              <a:t> &amp; Idiazabal </a:t>
            </a:r>
            <a:r>
              <a:rPr lang="es-ES" sz="1000" b="1" dirty="0" err="1"/>
              <a:t>cheese</a:t>
            </a:r>
            <a:r>
              <a:rPr lang="es-ES" sz="1000" b="1" dirty="0"/>
              <a:t> </a:t>
            </a:r>
            <a:r>
              <a:rPr lang="es-ES" sz="1000" b="1" dirty="0" err="1"/>
              <a:t>croquettes</a:t>
            </a:r>
            <a:r>
              <a:rPr lang="es-ES" sz="1000" b="1" dirty="0"/>
              <a:t> (6u) 12,55 (G,L,E)</a:t>
            </a:r>
            <a:br>
              <a:rPr lang="es-ES" sz="1000" b="1" dirty="0"/>
            </a:br>
            <a:r>
              <a:rPr lang="es-ES" sz="1000" b="1" dirty="0" err="1"/>
              <a:t>Anchovy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smoked</a:t>
            </a:r>
            <a:r>
              <a:rPr lang="es-ES" sz="1000" b="1" dirty="0"/>
              <a:t> </a:t>
            </a:r>
            <a:r>
              <a:rPr lang="es-ES" sz="1000" b="1" dirty="0" err="1"/>
              <a:t>butter</a:t>
            </a:r>
            <a:r>
              <a:rPr lang="es-ES" sz="1000" b="1" dirty="0"/>
              <a:t> (4u) 14,80(G,L,F)</a:t>
            </a:r>
            <a:br>
              <a:rPr lang="es-ES" sz="1000" b="1" dirty="0"/>
            </a:br>
            <a:r>
              <a:rPr lang="es-ES" sz="1000" b="1" dirty="0" err="1"/>
              <a:t>Our</a:t>
            </a:r>
            <a:r>
              <a:rPr lang="es-ES" sz="1000" b="1" dirty="0"/>
              <a:t> Patatas Bravas churros 11,85 (G**,E,L)</a:t>
            </a:r>
            <a:br>
              <a:rPr lang="es-ES" sz="1000" b="1" dirty="0"/>
            </a:br>
            <a:r>
              <a:rPr lang="es-ES" sz="1000" b="1" dirty="0" err="1"/>
              <a:t>Fresh</a:t>
            </a:r>
            <a:r>
              <a:rPr lang="es-ES" sz="1000" b="1" dirty="0"/>
              <a:t> </a:t>
            </a:r>
            <a:r>
              <a:rPr lang="es-ES" sz="1000" b="1" dirty="0" err="1"/>
              <a:t>battered</a:t>
            </a:r>
            <a:r>
              <a:rPr lang="es-ES" sz="1000" b="1" dirty="0"/>
              <a:t> </a:t>
            </a:r>
            <a:r>
              <a:rPr lang="es-ES" sz="1000" b="1" dirty="0" err="1"/>
              <a:t>calamari</a:t>
            </a:r>
            <a:r>
              <a:rPr lang="es-ES" sz="1000" b="1" dirty="0"/>
              <a:t> (120gr) 14,50 (F,G,E)</a:t>
            </a:r>
            <a:br>
              <a:rPr lang="es-ES" sz="1000" b="1" dirty="0"/>
            </a:br>
            <a:r>
              <a:rPr lang="es-ES" sz="1000" b="1" dirty="0" err="1"/>
              <a:t>Dumpling</a:t>
            </a:r>
            <a:r>
              <a:rPr lang="es-ES" sz="1000" b="1" dirty="0"/>
              <a:t> </a:t>
            </a:r>
            <a:r>
              <a:rPr lang="es-ES" sz="1000" b="1" dirty="0" err="1"/>
              <a:t>of</a:t>
            </a:r>
            <a:r>
              <a:rPr lang="es-ES" sz="1000" b="1" dirty="0"/>
              <a:t> </a:t>
            </a:r>
            <a:r>
              <a:rPr lang="es-ES" sz="1000" b="1" dirty="0" err="1"/>
              <a:t>Iberian</a:t>
            </a:r>
            <a:r>
              <a:rPr lang="es-ES" sz="1000" b="1" dirty="0"/>
              <a:t> </a:t>
            </a:r>
            <a:r>
              <a:rPr lang="es-ES" sz="1000" b="1" dirty="0" err="1"/>
              <a:t>pork</a:t>
            </a:r>
            <a:r>
              <a:rPr lang="es-ES" sz="1000" b="1" dirty="0"/>
              <a:t> </a:t>
            </a:r>
            <a:r>
              <a:rPr lang="es-ES" sz="1000" b="1" dirty="0" err="1"/>
              <a:t>rib</a:t>
            </a:r>
            <a:r>
              <a:rPr lang="es-ES" sz="1000" b="1" dirty="0"/>
              <a:t>, vegetables, </a:t>
            </a:r>
            <a:r>
              <a:rPr lang="es-ES" sz="1000" b="1" dirty="0" err="1"/>
              <a:t>coriander</a:t>
            </a:r>
            <a:r>
              <a:rPr lang="es-ES" sz="1000" b="1" dirty="0"/>
              <a:t>, </a:t>
            </a:r>
            <a:r>
              <a:rPr lang="es-ES" sz="1000" b="1" dirty="0" err="1"/>
              <a:t>peanut</a:t>
            </a:r>
            <a:r>
              <a:rPr lang="es-ES" sz="1000" b="1" dirty="0"/>
              <a:t> &amp; </a:t>
            </a:r>
            <a:r>
              <a:rPr lang="es-ES" sz="1000" b="1" dirty="0" err="1"/>
              <a:t>hoisin</a:t>
            </a:r>
            <a:r>
              <a:rPr lang="es-ES" sz="1000" b="1" dirty="0"/>
              <a:t> (5u) 15,65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/>
              <a:t> (G,N,C,CE,E,CO,CE)</a:t>
            </a:r>
            <a:br>
              <a:rPr lang="es-ES" sz="1000" b="1" dirty="0"/>
            </a:br>
            <a:r>
              <a:rPr lang="es-ES" sz="1000" b="1" dirty="0"/>
              <a:t>Coca </a:t>
            </a:r>
            <a:r>
              <a:rPr lang="es-ES" sz="1000" b="1" dirty="0" err="1"/>
              <a:t>d’oli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tomato</a:t>
            </a:r>
            <a:r>
              <a:rPr lang="es-ES" sz="1000" b="1" dirty="0"/>
              <a:t> 4,85 (G)</a:t>
            </a:r>
            <a:br>
              <a:rPr lang="es-ES" sz="1000" b="1" dirty="0"/>
            </a:br>
            <a:r>
              <a:rPr lang="es-ES" sz="1000" b="1" dirty="0" err="1"/>
              <a:t>Crispy</a:t>
            </a:r>
            <a:r>
              <a:rPr lang="es-ES" sz="1000" b="1" dirty="0"/>
              <a:t> </a:t>
            </a:r>
            <a:r>
              <a:rPr lang="es-ES" sz="1000" b="1" dirty="0" err="1"/>
              <a:t>anchovies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basil</a:t>
            </a:r>
            <a:r>
              <a:rPr lang="es-ES" sz="1000" b="1" dirty="0"/>
              <a:t> &amp; lime 14,60 (F,G,E)</a:t>
            </a:r>
            <a:br>
              <a:rPr lang="es-ES" sz="1000" b="1" dirty="0"/>
            </a:b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carpaccio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foie 12,50 (L)</a:t>
            </a:r>
            <a:br>
              <a:rPr lang="es-ES" sz="1000" b="1" dirty="0"/>
            </a:br>
            <a:r>
              <a:rPr lang="es-ES" sz="1000" b="1" dirty="0"/>
              <a:t>Mini </a:t>
            </a:r>
            <a:r>
              <a:rPr lang="es-ES" sz="1000" b="1" dirty="0" err="1"/>
              <a:t>meatballs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porcini</a:t>
            </a:r>
            <a:r>
              <a:rPr lang="es-ES" sz="1000" b="1" dirty="0"/>
              <a:t> </a:t>
            </a:r>
            <a:r>
              <a:rPr lang="es-ES" sz="1000" b="1" dirty="0" err="1"/>
              <a:t>mushrooms</a:t>
            </a:r>
            <a:r>
              <a:rPr lang="es-ES" sz="1000" b="1" dirty="0"/>
              <a:t> &amp; </a:t>
            </a:r>
            <a:r>
              <a:rPr lang="es-ES" sz="1000" b="1" dirty="0" err="1"/>
              <a:t>truffle</a:t>
            </a:r>
            <a:r>
              <a:rPr lang="es-ES" sz="1000" b="1" dirty="0"/>
              <a:t> 15,90 (S,G,L,CE)</a:t>
            </a:r>
            <a:br>
              <a:rPr lang="es-ES" sz="1000" b="1" dirty="0"/>
            </a:br>
            <a:r>
              <a:rPr lang="es-ES" sz="1000" b="1" dirty="0" err="1"/>
              <a:t>Candied</a:t>
            </a:r>
            <a:r>
              <a:rPr lang="es-ES" sz="1000" b="1" dirty="0"/>
              <a:t> Barbastro </a:t>
            </a:r>
            <a:r>
              <a:rPr lang="es-ES" sz="1000" b="1" dirty="0" err="1"/>
              <a:t>tomato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cherries</a:t>
            </a:r>
            <a:r>
              <a:rPr lang="es-ES" sz="1000" b="1" dirty="0"/>
              <a:t> 16,50 (S)</a:t>
            </a:r>
            <a:br>
              <a:rPr lang="es-ES" sz="1000" b="1" dirty="0"/>
            </a:br>
            <a:r>
              <a:rPr lang="es-ES" sz="1000" b="1" dirty="0" err="1"/>
              <a:t>Warm</a:t>
            </a:r>
            <a:r>
              <a:rPr lang="es-ES" sz="1000" b="1" dirty="0"/>
              <a:t> </a:t>
            </a:r>
            <a:r>
              <a:rPr lang="es-ES" sz="1000" b="1" dirty="0" err="1"/>
              <a:t>burrata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sweet</a:t>
            </a:r>
            <a:r>
              <a:rPr lang="es-ES" sz="1000" b="1" dirty="0"/>
              <a:t> </a:t>
            </a:r>
            <a:r>
              <a:rPr lang="es-ES" sz="1000" b="1" dirty="0" err="1"/>
              <a:t>onion</a:t>
            </a:r>
            <a:r>
              <a:rPr lang="es-ES" sz="1000" b="1" dirty="0"/>
              <a:t> &amp; </a:t>
            </a:r>
            <a:r>
              <a:rPr lang="es-ES" sz="1000" b="1" dirty="0" err="1"/>
              <a:t>caramelized</a:t>
            </a:r>
            <a:r>
              <a:rPr lang="es-ES" sz="1000" b="1" dirty="0"/>
              <a:t> </a:t>
            </a:r>
            <a:r>
              <a:rPr lang="es-ES" sz="1000" b="1" dirty="0" err="1"/>
              <a:t>sunflower</a:t>
            </a:r>
            <a:r>
              <a:rPr lang="es-ES" sz="1000" b="1" dirty="0"/>
              <a:t> </a:t>
            </a:r>
            <a:r>
              <a:rPr lang="es-ES" sz="1000" b="1" dirty="0" err="1"/>
              <a:t>seeds</a:t>
            </a:r>
            <a:r>
              <a:rPr lang="es-ES" sz="1000" b="1" dirty="0"/>
              <a:t> 18,50 (L,S,N)</a:t>
            </a:r>
            <a:br>
              <a:rPr lang="es-ES" sz="1000" b="1" dirty="0"/>
            </a:br>
            <a:r>
              <a:rPr lang="es-ES" sz="1000" b="1" dirty="0" err="1"/>
              <a:t>Charred</a:t>
            </a:r>
            <a:r>
              <a:rPr lang="es-ES" sz="1000" b="1" dirty="0"/>
              <a:t> </a:t>
            </a:r>
            <a:r>
              <a:rPr lang="es-ES" sz="1000" b="1" dirty="0" err="1"/>
              <a:t>leek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romesco, </a:t>
            </a:r>
            <a:r>
              <a:rPr lang="es-ES" sz="1000" b="1" dirty="0" err="1"/>
              <a:t>black</a:t>
            </a:r>
            <a:r>
              <a:rPr lang="es-ES" sz="1000" b="1" dirty="0"/>
              <a:t> </a:t>
            </a:r>
            <a:r>
              <a:rPr lang="es-ES" sz="1000" b="1" dirty="0" err="1"/>
              <a:t>garlic</a:t>
            </a:r>
            <a:r>
              <a:rPr lang="es-ES" sz="1000" b="1" dirty="0"/>
              <a:t> &amp; </a:t>
            </a:r>
            <a:r>
              <a:rPr lang="es-ES" sz="1000" b="1" dirty="0" err="1"/>
              <a:t>smoked</a:t>
            </a:r>
            <a:r>
              <a:rPr lang="es-ES" sz="1000" b="1" dirty="0"/>
              <a:t> sardine 13,50 (N**,S,F**,E)</a:t>
            </a:r>
            <a:br>
              <a:rPr lang="es-ES" sz="1000" b="1" dirty="0"/>
            </a:br>
            <a:r>
              <a:rPr lang="es-ES" sz="1000" b="1" dirty="0" err="1"/>
              <a:t>Spicy</a:t>
            </a:r>
            <a:r>
              <a:rPr lang="es-ES" sz="1000" b="1" dirty="0"/>
              <a:t> </a:t>
            </a:r>
            <a:r>
              <a:rPr lang="es-ES" sz="1000" b="1" dirty="0" err="1"/>
              <a:t>prawn</a:t>
            </a:r>
            <a:r>
              <a:rPr lang="es-ES" sz="1000" b="1" dirty="0"/>
              <a:t> ceviche 15,20 (C,CE,CO)</a:t>
            </a:r>
            <a:br>
              <a:rPr lang="es-ES" sz="1000" b="1" dirty="0"/>
            </a:br>
            <a:r>
              <a:rPr lang="es-ES" sz="1000" b="1" dirty="0" err="1"/>
              <a:t>Crispy</a:t>
            </a:r>
            <a:r>
              <a:rPr lang="es-ES" sz="1000" b="1" dirty="0"/>
              <a:t> </a:t>
            </a:r>
            <a:r>
              <a:rPr lang="es-ES" sz="1000" b="1" dirty="0" err="1"/>
              <a:t>monkfish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eggplant</a:t>
            </a:r>
            <a:r>
              <a:rPr lang="es-ES" sz="1000" b="1" dirty="0"/>
              <a:t> 19,00 (N,G,E,S,F)</a:t>
            </a:r>
            <a:br>
              <a:rPr lang="es-ES" sz="1000" b="1" dirty="0"/>
            </a:br>
            <a:r>
              <a:rPr lang="es-ES" sz="1000" b="1" dirty="0"/>
              <a:t>Tuna </a:t>
            </a:r>
            <a:r>
              <a:rPr lang="es-ES" sz="1000" b="1" dirty="0" err="1"/>
              <a:t>with</a:t>
            </a:r>
            <a:r>
              <a:rPr lang="es-ES" sz="1000" b="1" dirty="0"/>
              <a:t> avocado, </a:t>
            </a:r>
            <a:r>
              <a:rPr lang="es-ES" sz="1000" b="1" dirty="0" err="1"/>
              <a:t>tomato</a:t>
            </a:r>
            <a:r>
              <a:rPr lang="es-ES" sz="1000" b="1" dirty="0"/>
              <a:t>, mango &amp; </a:t>
            </a:r>
            <a:r>
              <a:rPr lang="es-ES" sz="1000" b="1" dirty="0" err="1"/>
              <a:t>coriander</a:t>
            </a:r>
            <a:r>
              <a:rPr lang="es-ES" sz="1000" b="1" dirty="0"/>
              <a:t> tartar 18,55 (G**,C,L,F ,CO)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000" b="1" dirty="0">
                <a:solidFill>
                  <a:schemeClr val="accent6"/>
                </a:solidFill>
              </a:rPr>
              <a:t>S: </a:t>
            </a:r>
            <a:r>
              <a:rPr lang="en-US" sz="1000" b="1" dirty="0" err="1">
                <a:solidFill>
                  <a:schemeClr val="accent6"/>
                </a:solidFill>
              </a:rPr>
              <a:t>sulphites</a:t>
            </a:r>
            <a:r>
              <a:rPr lang="en-US" sz="1000" b="1" dirty="0">
                <a:solidFill>
                  <a:schemeClr val="accent6"/>
                </a:solidFill>
              </a:rPr>
              <a:t> C: crustaceans CE: celery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000" b="1" dirty="0">
                <a:solidFill>
                  <a:schemeClr val="accent6"/>
                </a:solidFill>
              </a:rPr>
              <a:t>N: nuts E: egg F: fish G: gluten M: mustard So: soya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000" b="1" dirty="0">
                <a:solidFill>
                  <a:schemeClr val="accent6"/>
                </a:solidFill>
              </a:rPr>
              <a:t> </a:t>
            </a:r>
            <a:r>
              <a:rPr lang="en-US" sz="1000" b="1" dirty="0" err="1">
                <a:solidFill>
                  <a:schemeClr val="accent6"/>
                </a:solidFill>
              </a:rPr>
              <a:t>CO:coriander</a:t>
            </a:r>
            <a:r>
              <a:rPr lang="en-US" sz="1000" b="1" dirty="0">
                <a:solidFill>
                  <a:schemeClr val="accent6"/>
                </a:solidFill>
              </a:rPr>
              <a:t> MOL: </a:t>
            </a:r>
            <a:r>
              <a:rPr lang="en-US" sz="1000" b="1" dirty="0" err="1">
                <a:solidFill>
                  <a:schemeClr val="accent6"/>
                </a:solidFill>
              </a:rPr>
              <a:t>molluscs</a:t>
            </a:r>
            <a:r>
              <a:rPr lang="en-US" sz="1000" b="1" dirty="0">
                <a:solidFill>
                  <a:schemeClr val="accent6"/>
                </a:solidFill>
              </a:rPr>
              <a:t> SE: sesame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000" b="1" dirty="0">
                <a:solidFill>
                  <a:schemeClr val="accent6"/>
                </a:solidFill>
              </a:rPr>
              <a:t> LU: lupins L:lactose **it can be adapted</a:t>
            </a:r>
            <a:endParaRPr lang="es-ES" sz="950" b="1" dirty="0">
              <a:solidFill>
                <a:schemeClr val="accent6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80E3A8F-6583-2882-9DE2-A625CEA36E62}"/>
              </a:ext>
            </a:extLst>
          </p:cNvPr>
          <p:cNvSpPr txBox="1"/>
          <p:nvPr/>
        </p:nvSpPr>
        <p:spPr>
          <a:xfrm>
            <a:off x="1447396" y="1949731"/>
            <a:ext cx="2797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TO</a:t>
            </a: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SHARE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6AD13860-C2D9-2945-466E-7CE1FF608867}"/>
              </a:ext>
            </a:extLst>
          </p:cNvPr>
          <p:cNvCxnSpPr>
            <a:cxnSpLocks/>
          </p:cNvCxnSpPr>
          <p:nvPr/>
        </p:nvCxnSpPr>
        <p:spPr>
          <a:xfrm>
            <a:off x="1143001" y="592282"/>
            <a:ext cx="562494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32B867DE-ED6E-65DE-1E0D-2FCBFC519764}"/>
              </a:ext>
            </a:extLst>
          </p:cNvPr>
          <p:cNvSpPr txBox="1"/>
          <p:nvPr/>
        </p:nvSpPr>
        <p:spPr>
          <a:xfrm>
            <a:off x="6767946" y="1195677"/>
            <a:ext cx="4108483" cy="6801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MORDISCO </a:t>
            </a:r>
          </a:p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CLASSICS</a:t>
            </a:r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200" b="1" dirty="0">
                <a:solidFill>
                  <a:schemeClr val="accent3"/>
                </a:solidFill>
              </a:rPr>
              <a:t>MONDAY: Truffled tagliolini 14,80 (L,G)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TUESDAY: Minted peas 10,50 (L)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WEDNESDAY: Roast beef with mushroom sauce 13,80 </a:t>
            </a:r>
          </a:p>
          <a:p>
            <a:r>
              <a:rPr lang="en-US" sz="1200" b="1" dirty="0">
                <a:solidFill>
                  <a:schemeClr val="accent3"/>
                </a:solidFill>
              </a:rPr>
              <a:t>(G,L,CE,S,M,F)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THURSDAY: Bean salad with smoked salmon 15,50 (F,SO)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FRIDAY: Chicken curry 12,30 (L,G)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SATURDAY &amp; SUNDAY: Bhutan potatoes 9,90 (L,G)</a:t>
            </a: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70452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B8B6C-9FE7-8CE1-4326-299AEAEAF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90B81101-2C59-9BB8-C341-1EEBB7757B5A}"/>
              </a:ext>
            </a:extLst>
          </p:cNvPr>
          <p:cNvSpPr txBox="1">
            <a:spLocks/>
          </p:cNvSpPr>
          <p:nvPr/>
        </p:nvSpPr>
        <p:spPr>
          <a:xfrm flipV="1">
            <a:off x="6013580" y="2353309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A947570-7334-5126-20DC-053D77398115}"/>
              </a:ext>
            </a:extLst>
          </p:cNvPr>
          <p:cNvSpPr txBox="1"/>
          <p:nvPr/>
        </p:nvSpPr>
        <p:spPr>
          <a:xfrm>
            <a:off x="1432029" y="3643286"/>
            <a:ext cx="2238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MEAT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7DB88A8-F5FD-05CE-BB0E-65C3EA32CB28}"/>
              </a:ext>
            </a:extLst>
          </p:cNvPr>
          <p:cNvSpPr txBox="1"/>
          <p:nvPr/>
        </p:nvSpPr>
        <p:spPr>
          <a:xfrm>
            <a:off x="1432029" y="4058293"/>
            <a:ext cx="5556358" cy="1684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000" b="1" dirty="0"/>
              <a:t>Rosita </a:t>
            </a:r>
            <a:r>
              <a:rPr lang="es-ES" sz="1000" b="1" dirty="0" err="1"/>
              <a:t>milk-fed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sirloin</a:t>
            </a:r>
            <a:r>
              <a:rPr lang="es-ES" sz="1000" b="1" dirty="0"/>
              <a:t> (120GR) 19,45 (L,G**)</a:t>
            </a:r>
            <a:br>
              <a:rPr lang="es-ES" sz="1000" b="1" dirty="0"/>
            </a:br>
            <a:r>
              <a:rPr lang="es-ES" sz="1000" b="1" dirty="0" err="1"/>
              <a:t>Classic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steak</a:t>
            </a:r>
            <a:r>
              <a:rPr lang="es-ES" sz="1000" b="1" dirty="0"/>
              <a:t> </a:t>
            </a:r>
            <a:r>
              <a:rPr lang="es-ES" sz="1000" b="1" dirty="0" err="1"/>
              <a:t>tartare</a:t>
            </a:r>
            <a:r>
              <a:rPr lang="es-ES" sz="1000" b="1" dirty="0"/>
              <a:t> 20,50 (E,F,G,MOL,S)</a:t>
            </a:r>
            <a:br>
              <a:rPr lang="es-ES" sz="1000" b="1" dirty="0"/>
            </a:br>
            <a:r>
              <a:rPr lang="es-ES" sz="1000" b="1" dirty="0" err="1"/>
              <a:t>Warm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carpaccio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herbs</a:t>
            </a:r>
            <a:r>
              <a:rPr lang="es-ES" sz="1000" b="1" dirty="0"/>
              <a:t> 18,50 </a:t>
            </a:r>
            <a:br>
              <a:rPr lang="es-ES" sz="1000" b="1" dirty="0"/>
            </a:br>
            <a:r>
              <a:rPr lang="es-ES" sz="1000" b="1" dirty="0"/>
              <a:t>Mordisco </a:t>
            </a:r>
            <a:r>
              <a:rPr lang="es-ES" sz="1000" b="1" dirty="0" err="1"/>
              <a:t>burger</a:t>
            </a:r>
            <a:r>
              <a:rPr lang="es-ES" sz="1000" b="1" dirty="0"/>
              <a:t> </a:t>
            </a:r>
            <a:r>
              <a:rPr lang="es-ES" sz="1000" b="1" dirty="0" err="1"/>
              <a:t>on</a:t>
            </a:r>
            <a:r>
              <a:rPr lang="es-ES" sz="1000" b="1" dirty="0"/>
              <a:t> a </a:t>
            </a:r>
            <a:r>
              <a:rPr lang="es-ES" sz="1000" b="1" dirty="0" err="1"/>
              <a:t>plate</a:t>
            </a:r>
            <a:r>
              <a:rPr lang="es-ES" sz="1000" b="1" dirty="0"/>
              <a:t>, </a:t>
            </a:r>
            <a:r>
              <a:rPr lang="es-ES" sz="1000" b="1" dirty="0" err="1"/>
              <a:t>mushroom</a:t>
            </a:r>
            <a:r>
              <a:rPr lang="es-ES" sz="1000" b="1" dirty="0"/>
              <a:t> sauce </a:t>
            </a:r>
            <a:r>
              <a:rPr lang="es-ES" sz="1000" b="1" dirty="0" err="1"/>
              <a:t>or</a:t>
            </a:r>
            <a:r>
              <a:rPr lang="es-ES" sz="1000" b="1" dirty="0"/>
              <a:t> 4 </a:t>
            </a:r>
            <a:r>
              <a:rPr lang="es-ES" sz="1000" b="1" dirty="0" err="1"/>
              <a:t>cheeses</a:t>
            </a:r>
            <a:r>
              <a:rPr lang="es-ES" sz="1000" b="1" dirty="0"/>
              <a:t> 16,55 (G,L,F,E)</a:t>
            </a:r>
            <a:br>
              <a:rPr lang="es-ES" sz="1000" b="1" dirty="0"/>
            </a:br>
            <a:r>
              <a:rPr lang="es-ES" sz="1000" b="1" dirty="0" err="1"/>
              <a:t>Crispy</a:t>
            </a:r>
            <a:r>
              <a:rPr lang="es-ES" sz="1000" b="1" dirty="0"/>
              <a:t> </a:t>
            </a:r>
            <a:r>
              <a:rPr lang="es-ES" sz="1000" b="1" dirty="0" err="1"/>
              <a:t>Peking-style</a:t>
            </a:r>
            <a:r>
              <a:rPr lang="es-ES" sz="1000" b="1" dirty="0"/>
              <a:t> </a:t>
            </a:r>
            <a:r>
              <a:rPr lang="es-ES" sz="1000" b="1" dirty="0" err="1"/>
              <a:t>duck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cucumber</a:t>
            </a:r>
            <a:r>
              <a:rPr lang="es-ES" sz="1000" b="1" dirty="0"/>
              <a:t>, </a:t>
            </a:r>
            <a:r>
              <a:rPr lang="es-ES" sz="1000" b="1" dirty="0" err="1"/>
              <a:t>spring</a:t>
            </a:r>
            <a:r>
              <a:rPr lang="es-ES" sz="1000" b="1" dirty="0"/>
              <a:t> </a:t>
            </a:r>
            <a:r>
              <a:rPr lang="es-ES" sz="1000" b="1" dirty="0" err="1"/>
              <a:t>onion</a:t>
            </a:r>
            <a:r>
              <a:rPr lang="es-ES" sz="1000" b="1" dirty="0"/>
              <a:t> and </a:t>
            </a:r>
            <a:r>
              <a:rPr lang="es-ES" sz="1000" b="1" dirty="0" err="1"/>
              <a:t>hoisin</a:t>
            </a:r>
            <a:r>
              <a:rPr lang="es-ES" sz="1000" b="1" dirty="0"/>
              <a:t> sauce 21,80 (G,SE)</a:t>
            </a:r>
            <a:br>
              <a:rPr lang="es-ES" sz="1000" b="1" dirty="0"/>
            </a:br>
            <a:r>
              <a:rPr lang="es-ES" sz="1000" b="1" dirty="0" err="1"/>
              <a:t>Veal</a:t>
            </a:r>
            <a:r>
              <a:rPr lang="es-ES" sz="1000" b="1" dirty="0"/>
              <a:t> milanese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arugula</a:t>
            </a:r>
            <a:r>
              <a:rPr lang="es-ES" sz="1000" b="1" dirty="0"/>
              <a:t> and </a:t>
            </a:r>
            <a:r>
              <a:rPr lang="es-ES" sz="1000" b="1" dirty="0" err="1"/>
              <a:t>sundried</a:t>
            </a:r>
            <a:r>
              <a:rPr lang="es-ES" sz="1000" b="1" dirty="0"/>
              <a:t> </a:t>
            </a:r>
            <a:r>
              <a:rPr lang="es-ES" sz="1000" b="1" dirty="0" err="1"/>
              <a:t>tomato</a:t>
            </a:r>
            <a:r>
              <a:rPr lang="es-ES" sz="1000" b="1" dirty="0"/>
              <a:t> 18,60 (G,S**,E,L)</a:t>
            </a:r>
            <a:br>
              <a:rPr lang="es-ES" sz="1000" b="1" dirty="0"/>
            </a:br>
            <a:r>
              <a:rPr lang="es-ES" sz="1000" b="1" dirty="0" err="1"/>
              <a:t>Grilled</a:t>
            </a:r>
            <a:r>
              <a:rPr lang="es-ES" sz="1000" b="1" dirty="0"/>
              <a:t> </a:t>
            </a:r>
            <a:r>
              <a:rPr lang="es-ES" sz="1000" b="1" dirty="0" err="1"/>
              <a:t>chicken</a:t>
            </a:r>
            <a:r>
              <a:rPr lang="es-ES" sz="1000" b="1" dirty="0"/>
              <a:t> </a:t>
            </a:r>
            <a:r>
              <a:rPr lang="es-ES" sz="1000" b="1" dirty="0" err="1"/>
              <a:t>paillard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green</a:t>
            </a:r>
            <a:r>
              <a:rPr lang="es-ES" sz="1000" b="1" dirty="0"/>
              <a:t> </a:t>
            </a:r>
            <a:r>
              <a:rPr lang="es-ES" sz="1000" b="1" dirty="0" err="1"/>
              <a:t>beans</a:t>
            </a:r>
            <a:r>
              <a:rPr lang="es-ES" sz="1000" b="1" dirty="0"/>
              <a:t>, </a:t>
            </a:r>
            <a:r>
              <a:rPr lang="es-ES" sz="1000" b="1" dirty="0" err="1"/>
              <a:t>sundried</a:t>
            </a:r>
            <a:r>
              <a:rPr lang="es-ES" sz="1000" b="1" dirty="0"/>
              <a:t> </a:t>
            </a:r>
            <a:r>
              <a:rPr lang="es-ES" sz="1000" b="1" dirty="0" err="1"/>
              <a:t>tomato</a:t>
            </a:r>
            <a:r>
              <a:rPr lang="es-ES" sz="1000" b="1" dirty="0"/>
              <a:t> and </a:t>
            </a:r>
            <a:r>
              <a:rPr lang="es-ES" sz="1000" b="1" dirty="0" err="1"/>
              <a:t>soybean</a:t>
            </a:r>
            <a:r>
              <a:rPr lang="es-ES" sz="1000" b="1" dirty="0"/>
              <a:t> </a:t>
            </a:r>
            <a:r>
              <a:rPr lang="es-ES" sz="1000" b="1" dirty="0" err="1"/>
              <a:t>sprouts</a:t>
            </a:r>
            <a:r>
              <a:rPr lang="es-ES" sz="1000" b="1" dirty="0"/>
              <a:t> 16,90  (G,SE)</a:t>
            </a: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93A21BE9-45B5-79D6-A047-BFA67BEBFD32}"/>
              </a:ext>
            </a:extLst>
          </p:cNvPr>
          <p:cNvCxnSpPr>
            <a:cxnSpLocks/>
          </p:cNvCxnSpPr>
          <p:nvPr/>
        </p:nvCxnSpPr>
        <p:spPr>
          <a:xfrm>
            <a:off x="1143000" y="668353"/>
            <a:ext cx="9906000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BCB606C7-D915-51C3-2384-BCA3B7A504B7}"/>
              </a:ext>
            </a:extLst>
          </p:cNvPr>
          <p:cNvSpPr txBox="1"/>
          <p:nvPr/>
        </p:nvSpPr>
        <p:spPr>
          <a:xfrm>
            <a:off x="1380932" y="1728444"/>
            <a:ext cx="3628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RICE AND PASTA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7923492-128D-AD35-FA84-BB2EAD40BE66}"/>
              </a:ext>
            </a:extLst>
          </p:cNvPr>
          <p:cNvSpPr txBox="1"/>
          <p:nvPr/>
        </p:nvSpPr>
        <p:spPr>
          <a:xfrm>
            <a:off x="1380930" y="2233898"/>
            <a:ext cx="4409872" cy="1216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000" b="1" dirty="0" err="1"/>
              <a:t>Carnaroli</a:t>
            </a:r>
            <a:r>
              <a:rPr lang="es-ES" sz="1000" b="1" dirty="0"/>
              <a:t> rice “</a:t>
            </a:r>
            <a:r>
              <a:rPr lang="es-ES" sz="1000" b="1" dirty="0" err="1"/>
              <a:t>llauna</a:t>
            </a:r>
            <a:r>
              <a:rPr lang="es-ES" sz="1000" b="1" dirty="0"/>
              <a:t>”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cuttlefish</a:t>
            </a:r>
            <a:r>
              <a:rPr lang="es-ES" sz="1000" b="1" dirty="0"/>
              <a:t> and </a:t>
            </a:r>
            <a:r>
              <a:rPr lang="es-ES" sz="1000" b="1" dirty="0" err="1"/>
              <a:t>prawn</a:t>
            </a:r>
            <a:r>
              <a:rPr lang="es-ES" sz="1000" b="1" dirty="0"/>
              <a:t> 20,50 (F,C,S,E**,MOL)</a:t>
            </a:r>
            <a:br>
              <a:rPr lang="es-ES" sz="1000" b="1" dirty="0"/>
            </a:br>
            <a:r>
              <a:rPr lang="es-ES" sz="1000" b="1" dirty="0"/>
              <a:t>Oven-</a:t>
            </a:r>
            <a:r>
              <a:rPr lang="es-ES" sz="1000" b="1" dirty="0" err="1"/>
              <a:t>baked</a:t>
            </a:r>
            <a:r>
              <a:rPr lang="es-ES" sz="1000" b="1" dirty="0"/>
              <a:t> rice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matured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loin</a:t>
            </a:r>
            <a:r>
              <a:rPr lang="es-ES" sz="1000" b="1" dirty="0"/>
              <a:t> and </a:t>
            </a:r>
            <a:r>
              <a:rPr lang="es-ES" sz="1000" b="1" dirty="0" err="1"/>
              <a:t>mushrooms</a:t>
            </a:r>
            <a:r>
              <a:rPr lang="es-ES" sz="1000" b="1" dirty="0"/>
              <a:t> 20,50 (S,G,CE,E)</a:t>
            </a:r>
            <a:br>
              <a:rPr lang="es-ES" sz="1000" b="1" dirty="0"/>
            </a:br>
            <a:r>
              <a:rPr lang="es-ES" sz="1000" b="1" dirty="0" err="1"/>
              <a:t>Rigatoni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smoked</a:t>
            </a:r>
            <a:r>
              <a:rPr lang="es-ES" sz="1000" b="1" dirty="0"/>
              <a:t> </a:t>
            </a:r>
            <a:r>
              <a:rPr lang="es-ES" sz="1000" b="1" dirty="0" err="1"/>
              <a:t>burrata</a:t>
            </a:r>
            <a:r>
              <a:rPr lang="es-ES" sz="1000" b="1" dirty="0"/>
              <a:t>, red pesto and </a:t>
            </a:r>
            <a:r>
              <a:rPr lang="es-ES" sz="1000" b="1" dirty="0" err="1"/>
              <a:t>hazelnuts</a:t>
            </a:r>
            <a:r>
              <a:rPr lang="es-ES" sz="1000" b="1" dirty="0"/>
              <a:t> 16,85 (L,N,E,G)</a:t>
            </a:r>
            <a:br>
              <a:rPr lang="es-ES" sz="1000" b="1" dirty="0"/>
            </a:br>
            <a:r>
              <a:rPr lang="es-ES" sz="1000" b="1" dirty="0" err="1"/>
              <a:t>Roast</a:t>
            </a:r>
            <a:r>
              <a:rPr lang="es-ES" sz="1000" b="1" dirty="0"/>
              <a:t> </a:t>
            </a:r>
            <a:r>
              <a:rPr lang="es-ES" sz="1000" b="1" dirty="0" err="1"/>
              <a:t>cannelloni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truffle</a:t>
            </a:r>
            <a:r>
              <a:rPr lang="es-ES" sz="1000" b="1" dirty="0"/>
              <a:t> and foie 18,80 (G,L,SO)</a:t>
            </a:r>
          </a:p>
          <a:p>
            <a:pPr>
              <a:lnSpc>
                <a:spcPts val="1800"/>
              </a:lnSpc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18C4659-9D6F-5C1A-B6A9-AA9BE4613416}"/>
              </a:ext>
            </a:extLst>
          </p:cNvPr>
          <p:cNvSpPr txBox="1"/>
          <p:nvPr/>
        </p:nvSpPr>
        <p:spPr>
          <a:xfrm>
            <a:off x="6649572" y="1438853"/>
            <a:ext cx="410848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B03DEFC-9B52-68D9-2E29-47A92A0672CB}"/>
              </a:ext>
            </a:extLst>
          </p:cNvPr>
          <p:cNvSpPr txBox="1">
            <a:spLocks/>
          </p:cNvSpPr>
          <p:nvPr/>
        </p:nvSpPr>
        <p:spPr>
          <a:xfrm>
            <a:off x="6743835" y="1928500"/>
            <a:ext cx="3563661" cy="2266033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Cheesecake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8.20 (L,G,E)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000" b="1" dirty="0"/>
              <a:t>Strawberries au gratin with cream 7,50 (L,E) </a:t>
            </a:r>
            <a:br>
              <a:rPr lang="en-US" sz="1000" b="1" dirty="0"/>
            </a:br>
            <a:r>
              <a:rPr lang="en-US" sz="1000" b="1" dirty="0"/>
              <a:t>French toast with bergamot ice cream 7,80 (G,E,L,N)</a:t>
            </a:r>
            <a:br>
              <a:rPr lang="en-US" sz="1000" b="1" dirty="0"/>
            </a:br>
            <a:r>
              <a:rPr lang="en-US" sz="1000" b="1" dirty="0"/>
              <a:t>Apple tarte tatin with cinnamon ice cream 8,50 (S,L,G)</a:t>
            </a:r>
            <a:br>
              <a:rPr lang="en-US" sz="1000" b="1" dirty="0"/>
            </a:br>
            <a:r>
              <a:rPr lang="en-US" sz="1000" b="1" dirty="0"/>
              <a:t>Chocolate sponge cake with cream and apricot 7,90 (L,E)</a:t>
            </a: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D013588-3601-61A6-9918-FF25377A98EB}"/>
              </a:ext>
            </a:extLst>
          </p:cNvPr>
          <p:cNvSpPr txBox="1"/>
          <p:nvPr/>
        </p:nvSpPr>
        <p:spPr>
          <a:xfrm>
            <a:off x="6241361" y="1112678"/>
            <a:ext cx="408210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DESSERTS</a:t>
            </a: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F21EC4C-2947-053C-7820-B23C0643209C}"/>
              </a:ext>
            </a:extLst>
          </p:cNvPr>
          <p:cNvSpPr txBox="1"/>
          <p:nvPr/>
        </p:nvSpPr>
        <p:spPr>
          <a:xfrm>
            <a:off x="7459152" y="3953484"/>
            <a:ext cx="7048365" cy="2605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S: </a:t>
            </a:r>
            <a:r>
              <a:rPr lang="en-US" sz="900" b="1" dirty="0" err="1">
                <a:solidFill>
                  <a:schemeClr val="accent6"/>
                </a:solidFill>
              </a:rPr>
              <a:t>sulphites</a:t>
            </a:r>
            <a:r>
              <a:rPr lang="en-US" sz="900" b="1" dirty="0">
                <a:solidFill>
                  <a:schemeClr val="accent6"/>
                </a:solidFill>
              </a:rPr>
              <a:t> </a:t>
            </a:r>
          </a:p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C: crustaceans </a:t>
            </a:r>
          </a:p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CE: celery N: nuts</a:t>
            </a:r>
          </a:p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E: egg F: fish G: gluten </a:t>
            </a:r>
          </a:p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M: mustard So: soya</a:t>
            </a:r>
          </a:p>
          <a:p>
            <a:pPr latinLnBrk="1">
              <a:lnSpc>
                <a:spcPts val="1800"/>
              </a:lnSpc>
            </a:pPr>
            <a:r>
              <a:rPr lang="en-US" sz="900" b="1" dirty="0" err="1">
                <a:solidFill>
                  <a:schemeClr val="accent6"/>
                </a:solidFill>
              </a:rPr>
              <a:t>CO:coriander</a:t>
            </a:r>
            <a:endParaRPr lang="en-US" sz="900" b="1" dirty="0">
              <a:solidFill>
                <a:schemeClr val="accent6"/>
              </a:solidFill>
            </a:endParaRPr>
          </a:p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 MOL: </a:t>
            </a:r>
            <a:r>
              <a:rPr lang="en-US" sz="900" b="1" dirty="0" err="1">
                <a:solidFill>
                  <a:schemeClr val="accent6"/>
                </a:solidFill>
              </a:rPr>
              <a:t>molluscs</a:t>
            </a:r>
            <a:r>
              <a:rPr lang="en-US" sz="900" b="1" dirty="0">
                <a:solidFill>
                  <a:schemeClr val="accent6"/>
                </a:solidFill>
              </a:rPr>
              <a:t> </a:t>
            </a:r>
          </a:p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SE: sesame </a:t>
            </a:r>
          </a:p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LU: lupins</a:t>
            </a:r>
          </a:p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 L:lactose</a:t>
            </a:r>
          </a:p>
          <a:p>
            <a:pPr latinLnBrk="1">
              <a:lnSpc>
                <a:spcPts val="1800"/>
              </a:lnSpc>
            </a:pPr>
            <a:r>
              <a:rPr lang="en-US" sz="900" b="1" dirty="0">
                <a:solidFill>
                  <a:schemeClr val="accent6"/>
                </a:solidFill>
              </a:rPr>
              <a:t>**it can be adapted</a:t>
            </a:r>
            <a:endParaRPr lang="es-ES" sz="9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940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88F7F-1910-F701-1BEF-00EA39168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E51B0684-53F4-035F-7A61-A29D29EA4AB9}"/>
              </a:ext>
            </a:extLst>
          </p:cNvPr>
          <p:cNvSpPr txBox="1">
            <a:spLocks/>
          </p:cNvSpPr>
          <p:nvPr/>
        </p:nvSpPr>
        <p:spPr>
          <a:xfrm>
            <a:off x="1945912" y="1315621"/>
            <a:ext cx="5742654" cy="4303795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Brioix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 de trufa negra al vapor 16,50</a:t>
            </a:r>
            <a:endParaRPr lang="en-US" dirty="0"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Croquetas cremosas de jamón de bellota (6u) 12,65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Croquetas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portobello,trufa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idiazabal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(6u)  12,65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Anchoa con mantequilla ahumada (4u) 14,80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Nuestros churros de patatas bravas 11,85€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Calamar fresco a la romana (120gr) 14,50</a:t>
            </a: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Dumpling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costilla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ibérica,verduras,cilantro,cacahuete</a:t>
            </a: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y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(5ud) 15,65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Coca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d´oli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tomate 4,85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Boquerones crujientes con albahaca y lima 14,60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ternera con foie  12,50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Albondiguitas con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ceps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y trufa 15,90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Tomate confitado con cerezas 16,50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Burrata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tibia con cebolla dulce y pipas garrapiñadas 18,50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Puerro a la llama con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romesco,ajo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negro y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sardina ahumada 13,60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Ceviche de gambas picante 15,20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Rape crujiente con berenjenas 19,00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Atún con tartar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aguacate,tomate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, mango y cilantro 18,55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CA1AD40-350A-7232-B290-5F4B9FEB174A}"/>
              </a:ext>
            </a:extLst>
          </p:cNvPr>
          <p:cNvSpPr txBox="1"/>
          <p:nvPr/>
        </p:nvSpPr>
        <p:spPr>
          <a:xfrm>
            <a:off x="1393209" y="1218211"/>
            <a:ext cx="2797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PARA</a:t>
            </a: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COMPARTIR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79DF987-ECDA-DDDA-8B20-7AD29A6F9735}"/>
              </a:ext>
            </a:extLst>
          </p:cNvPr>
          <p:cNvCxnSpPr>
            <a:cxnSpLocks/>
          </p:cNvCxnSpPr>
          <p:nvPr/>
        </p:nvCxnSpPr>
        <p:spPr>
          <a:xfrm>
            <a:off x="1143001" y="592282"/>
            <a:ext cx="562494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59BE6A45-8B07-B3B0-ADF9-1B03560BD234}"/>
              </a:ext>
            </a:extLst>
          </p:cNvPr>
          <p:cNvSpPr txBox="1">
            <a:spLocks/>
          </p:cNvSpPr>
          <p:nvPr/>
        </p:nvSpPr>
        <p:spPr>
          <a:xfrm flipV="1">
            <a:off x="10558686" y="1940485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D9785DD-4B83-1837-229D-6CCF61965522}"/>
              </a:ext>
            </a:extLst>
          </p:cNvPr>
          <p:cNvSpPr txBox="1"/>
          <p:nvPr/>
        </p:nvSpPr>
        <p:spPr>
          <a:xfrm>
            <a:off x="5908200" y="3630572"/>
            <a:ext cx="2238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CARNES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59FB1E7-2121-FD4F-15DF-BDD58FBFA176}"/>
              </a:ext>
            </a:extLst>
          </p:cNvPr>
          <p:cNvSpPr txBox="1"/>
          <p:nvPr/>
        </p:nvSpPr>
        <p:spPr>
          <a:xfrm>
            <a:off x="5926037" y="4066937"/>
            <a:ext cx="4413380" cy="1678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Rosita solomillo de ternera lechal (120GR) 19,45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Steak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tartar de ternera clásico 20,55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caliente de ternera con hierbas 18,00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Hamburguesa Mordisco al plato, salsa champiñones o 4 quesos 16,55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Pato crujiente estilo Pekín con pepino, cebolla tierna y salsa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21,55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Milanesa de ternera con rúcula y tomate seco 18,60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Pallarda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pollo con judías verdes ,tomate seco y brotes de soja 16,90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E6BFD8F-59C0-BE38-7AFB-89362095A362}"/>
              </a:ext>
            </a:extLst>
          </p:cNvPr>
          <p:cNvSpPr txBox="1"/>
          <p:nvPr/>
        </p:nvSpPr>
        <p:spPr>
          <a:xfrm>
            <a:off x="5926038" y="1315620"/>
            <a:ext cx="3628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PASTAS Y ARROCES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E21942B-C67E-9529-E28F-775492E5D3FB}"/>
              </a:ext>
            </a:extLst>
          </p:cNvPr>
          <p:cNvSpPr txBox="1"/>
          <p:nvPr/>
        </p:nvSpPr>
        <p:spPr>
          <a:xfrm>
            <a:off x="5926038" y="1821074"/>
            <a:ext cx="3728951" cy="985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arroz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Carnaroli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sepia y gamba 20,50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Arroz a la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lomo de ternera madurado y setas 20,50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Rigatoni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burrata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ahumada,pesto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rojo y avellanas 16,85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Canelon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rustido con trufa y foie 18,80</a:t>
            </a:r>
          </a:p>
        </p:txBody>
      </p:sp>
    </p:spTree>
    <p:extLst>
      <p:ext uri="{BB962C8B-B14F-4D97-AF65-F5344CB8AC3E}">
        <p14:creationId xmlns:p14="http://schemas.microsoft.com/office/powerpoint/2010/main" val="519348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50EEC-7ACB-BE18-BC46-030B2FABE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62B971FF-B080-8995-A64C-7E3DA6242C38}"/>
              </a:ext>
            </a:extLst>
          </p:cNvPr>
          <p:cNvCxnSpPr>
            <a:cxnSpLocks/>
          </p:cNvCxnSpPr>
          <p:nvPr/>
        </p:nvCxnSpPr>
        <p:spPr>
          <a:xfrm>
            <a:off x="1143001" y="592282"/>
            <a:ext cx="562494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7206DDB3-E171-2B99-1006-8188AEBC3F90}"/>
              </a:ext>
            </a:extLst>
          </p:cNvPr>
          <p:cNvSpPr txBox="1"/>
          <p:nvPr/>
        </p:nvSpPr>
        <p:spPr>
          <a:xfrm>
            <a:off x="1404082" y="1009262"/>
            <a:ext cx="7480838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CLÁSICOS MORDISCO</a:t>
            </a:r>
          </a:p>
          <a:p>
            <a:endParaRPr lang="es-ES" sz="105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105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105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105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LUNES: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Tagliolini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trufado 14,80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MARTES: Guisantes a la menta 10,50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MIERCOLES: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Roastbeef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con salsa de champiñones 13,80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JUEVES:  Ensalada de judías con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salmon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carpier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15,50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VIERNES: Pollo al curry 12,30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SABADO Y DOMINGO: Patatas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bhután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9,90</a:t>
            </a:r>
          </a:p>
        </p:txBody>
      </p:sp>
    </p:spTree>
    <p:extLst>
      <p:ext uri="{BB962C8B-B14F-4D97-AF65-F5344CB8AC3E}">
        <p14:creationId xmlns:p14="http://schemas.microsoft.com/office/powerpoint/2010/main" val="2241015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B0A46-18C9-D163-D9A2-38BC2A45C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2A2E9179-A8D9-9415-7B91-954DEC1A9784}"/>
              </a:ext>
            </a:extLst>
          </p:cNvPr>
          <p:cNvSpPr txBox="1">
            <a:spLocks/>
          </p:cNvSpPr>
          <p:nvPr/>
        </p:nvSpPr>
        <p:spPr>
          <a:xfrm>
            <a:off x="1945912" y="1315621"/>
            <a:ext cx="5742654" cy="4303795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 err="1"/>
              <a:t>Steamed</a:t>
            </a:r>
            <a:r>
              <a:rPr lang="es-ES" sz="1000" b="1" dirty="0"/>
              <a:t> </a:t>
            </a:r>
            <a:r>
              <a:rPr lang="es-ES" sz="1000" b="1" dirty="0" err="1"/>
              <a:t>black</a:t>
            </a:r>
            <a:r>
              <a:rPr lang="es-ES" sz="1000" b="1" dirty="0"/>
              <a:t> </a:t>
            </a:r>
            <a:r>
              <a:rPr lang="es-ES" sz="1000" b="1" dirty="0" err="1"/>
              <a:t>truffle</a:t>
            </a:r>
            <a:r>
              <a:rPr lang="es-ES" sz="1000" b="1" dirty="0"/>
              <a:t> brioche</a:t>
            </a:r>
            <a:r>
              <a:rPr lang="es-ES" sz="1000" dirty="0"/>
              <a:t> </a:t>
            </a:r>
            <a:r>
              <a:rPr lang="es-ES" sz="1000" b="1" dirty="0"/>
              <a:t>16,50</a:t>
            </a:r>
            <a:br>
              <a:rPr lang="es-ES" sz="1000" b="1" dirty="0"/>
            </a:br>
            <a:r>
              <a:rPr lang="es-ES" sz="1000" b="1" dirty="0" err="1"/>
              <a:t>Creamy</a:t>
            </a:r>
            <a:r>
              <a:rPr lang="es-ES" sz="1000" b="1" dirty="0"/>
              <a:t> </a:t>
            </a:r>
            <a:r>
              <a:rPr lang="es-ES" sz="1000" b="1" dirty="0" err="1"/>
              <a:t>Iberian</a:t>
            </a:r>
            <a:r>
              <a:rPr lang="es-ES" sz="1000" b="1" dirty="0"/>
              <a:t> </a:t>
            </a:r>
            <a:r>
              <a:rPr lang="es-ES" sz="1000" b="1" dirty="0" err="1"/>
              <a:t>ham</a:t>
            </a:r>
            <a:r>
              <a:rPr lang="es-ES" sz="1000" b="1" dirty="0"/>
              <a:t> </a:t>
            </a:r>
            <a:r>
              <a:rPr lang="es-ES" sz="1000" b="1" dirty="0" err="1"/>
              <a:t>croquettes</a:t>
            </a:r>
            <a:r>
              <a:rPr lang="es-ES" sz="1000" b="1" dirty="0"/>
              <a:t> (6u) 12,65</a:t>
            </a:r>
            <a:br>
              <a:rPr lang="es-ES" sz="1000" b="1" dirty="0"/>
            </a:br>
            <a:r>
              <a:rPr lang="es-ES" sz="1000" b="1" dirty="0"/>
              <a:t>Portobello, </a:t>
            </a:r>
            <a:r>
              <a:rPr lang="es-ES" sz="1000" b="1" dirty="0" err="1"/>
              <a:t>truffle</a:t>
            </a:r>
            <a:r>
              <a:rPr lang="es-ES" sz="1000" b="1" dirty="0"/>
              <a:t> &amp; Idiazabal </a:t>
            </a:r>
            <a:r>
              <a:rPr lang="es-ES" sz="1000" b="1" dirty="0" err="1"/>
              <a:t>cheese</a:t>
            </a:r>
            <a:r>
              <a:rPr lang="es-ES" sz="1000" b="1" dirty="0"/>
              <a:t> </a:t>
            </a:r>
            <a:r>
              <a:rPr lang="es-ES" sz="1000" b="1" dirty="0" err="1"/>
              <a:t>croquettes</a:t>
            </a:r>
            <a:r>
              <a:rPr lang="es-ES" sz="1000" b="1" dirty="0"/>
              <a:t> (6u) 12,65</a:t>
            </a:r>
            <a:br>
              <a:rPr lang="es-ES" sz="1000" b="1" dirty="0"/>
            </a:br>
            <a:r>
              <a:rPr lang="es-ES" sz="1000" b="1" dirty="0" err="1"/>
              <a:t>Anchovy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smoked</a:t>
            </a:r>
            <a:r>
              <a:rPr lang="es-ES" sz="1000" b="1" dirty="0"/>
              <a:t> </a:t>
            </a:r>
            <a:r>
              <a:rPr lang="es-ES" sz="1000" b="1" dirty="0" err="1"/>
              <a:t>butter</a:t>
            </a:r>
            <a:r>
              <a:rPr lang="es-ES" sz="1000" b="1" dirty="0"/>
              <a:t> (4u) 14,45</a:t>
            </a:r>
            <a:br>
              <a:rPr lang="es-ES" sz="1000" b="1" dirty="0"/>
            </a:br>
            <a:r>
              <a:rPr lang="es-ES" sz="1000" b="1" dirty="0" err="1"/>
              <a:t>Our</a:t>
            </a:r>
            <a:r>
              <a:rPr lang="es-ES" sz="1000" b="1" dirty="0"/>
              <a:t> Patatas Bravas churros 11,55€</a:t>
            </a:r>
            <a:br>
              <a:rPr lang="es-ES" sz="1000" b="1" dirty="0"/>
            </a:br>
            <a:r>
              <a:rPr lang="es-ES" sz="1000" b="1" dirty="0" err="1"/>
              <a:t>Fresh</a:t>
            </a:r>
            <a:r>
              <a:rPr lang="es-ES" sz="1000" b="1" dirty="0"/>
              <a:t> </a:t>
            </a:r>
            <a:r>
              <a:rPr lang="es-ES" sz="1000" b="1" dirty="0" err="1"/>
              <a:t>battered</a:t>
            </a:r>
            <a:r>
              <a:rPr lang="es-ES" sz="1000" b="1" dirty="0"/>
              <a:t> </a:t>
            </a:r>
            <a:r>
              <a:rPr lang="es-ES" sz="1000" b="1" dirty="0" err="1"/>
              <a:t>calamari</a:t>
            </a:r>
            <a:r>
              <a:rPr lang="es-ES" sz="1000" b="1" dirty="0"/>
              <a:t> (120gr) 14,50</a:t>
            </a:r>
            <a:br>
              <a:rPr lang="es-ES" sz="1000" b="1" dirty="0"/>
            </a:br>
            <a:r>
              <a:rPr lang="es-ES" sz="1000" b="1" dirty="0" err="1"/>
              <a:t>Dumpling</a:t>
            </a:r>
            <a:r>
              <a:rPr lang="es-ES" sz="1000" b="1" dirty="0"/>
              <a:t> </a:t>
            </a:r>
            <a:r>
              <a:rPr lang="es-ES" sz="1000" b="1" dirty="0" err="1"/>
              <a:t>of</a:t>
            </a:r>
            <a:r>
              <a:rPr lang="es-ES" sz="1000" b="1" dirty="0"/>
              <a:t> </a:t>
            </a:r>
            <a:r>
              <a:rPr lang="es-ES" sz="1000" b="1" dirty="0" err="1"/>
              <a:t>Iberian</a:t>
            </a:r>
            <a:r>
              <a:rPr lang="es-ES" sz="1000" b="1" dirty="0"/>
              <a:t> </a:t>
            </a:r>
            <a:r>
              <a:rPr lang="es-ES" sz="1000" b="1" dirty="0" err="1"/>
              <a:t>pork</a:t>
            </a:r>
            <a:r>
              <a:rPr lang="es-ES" sz="1000" b="1" dirty="0"/>
              <a:t> </a:t>
            </a:r>
            <a:r>
              <a:rPr lang="es-ES" sz="1000" b="1" dirty="0" err="1"/>
              <a:t>rib</a:t>
            </a:r>
            <a:r>
              <a:rPr lang="es-ES" sz="1000" b="1" dirty="0"/>
              <a:t>, vegetables, </a:t>
            </a:r>
            <a:r>
              <a:rPr lang="es-ES" sz="1000" b="1" dirty="0" err="1"/>
              <a:t>coriander</a:t>
            </a:r>
            <a:r>
              <a:rPr lang="es-ES" sz="1000" b="1" dirty="0"/>
              <a:t>, </a:t>
            </a:r>
            <a:r>
              <a:rPr lang="es-ES" sz="1000" b="1" dirty="0" err="1"/>
              <a:t>peanut</a:t>
            </a:r>
            <a:endParaRPr lang="es-ES" sz="1000" b="1" dirty="0"/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/>
              <a:t>&amp; </a:t>
            </a:r>
            <a:r>
              <a:rPr lang="es-ES" sz="1000" b="1" dirty="0" err="1"/>
              <a:t>hoisin</a:t>
            </a:r>
            <a:r>
              <a:rPr lang="es-ES" sz="1000" b="1" dirty="0"/>
              <a:t> 15,65</a:t>
            </a:r>
            <a:br>
              <a:rPr lang="es-ES" sz="1000" b="1" dirty="0"/>
            </a:br>
            <a:r>
              <a:rPr lang="es-ES" sz="1000" b="1" dirty="0"/>
              <a:t>Coca </a:t>
            </a:r>
            <a:r>
              <a:rPr lang="es-ES" sz="1000" b="1" dirty="0" err="1"/>
              <a:t>d’oli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tomato</a:t>
            </a:r>
            <a:r>
              <a:rPr lang="es-ES" sz="1000" b="1" dirty="0"/>
              <a:t> 4,85</a:t>
            </a:r>
            <a:br>
              <a:rPr lang="es-ES" sz="1000" b="1" dirty="0"/>
            </a:br>
            <a:r>
              <a:rPr lang="es-ES" sz="1000" b="1" dirty="0" err="1"/>
              <a:t>Crispy</a:t>
            </a:r>
            <a:r>
              <a:rPr lang="es-ES" sz="1000" b="1" dirty="0"/>
              <a:t> </a:t>
            </a:r>
            <a:r>
              <a:rPr lang="es-ES" sz="1000" b="1" dirty="0" err="1"/>
              <a:t>anchovies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basil</a:t>
            </a:r>
            <a:r>
              <a:rPr lang="es-ES" sz="1000" b="1" dirty="0"/>
              <a:t> &amp; lime 14,60</a:t>
            </a:r>
            <a:br>
              <a:rPr lang="es-ES" sz="1000" b="1" dirty="0"/>
            </a:b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carpaccio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foie 12,00</a:t>
            </a:r>
            <a:br>
              <a:rPr lang="es-ES" sz="1000" b="1" dirty="0"/>
            </a:br>
            <a:r>
              <a:rPr lang="es-ES" sz="1000" b="1" dirty="0"/>
              <a:t>Mini </a:t>
            </a:r>
            <a:r>
              <a:rPr lang="es-ES" sz="1000" b="1" dirty="0" err="1"/>
              <a:t>meatballs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porcini</a:t>
            </a:r>
            <a:r>
              <a:rPr lang="es-ES" sz="1000" b="1" dirty="0"/>
              <a:t> </a:t>
            </a:r>
            <a:r>
              <a:rPr lang="es-ES" sz="1000" b="1" dirty="0" err="1"/>
              <a:t>mushrooms</a:t>
            </a:r>
            <a:r>
              <a:rPr lang="es-ES" sz="1000" b="1" dirty="0"/>
              <a:t> &amp; </a:t>
            </a:r>
            <a:r>
              <a:rPr lang="es-ES" sz="1000" b="1" dirty="0" err="1"/>
              <a:t>truffle</a:t>
            </a:r>
            <a:r>
              <a:rPr lang="es-ES" sz="1000" b="1" dirty="0"/>
              <a:t> 15,90</a:t>
            </a:r>
            <a:br>
              <a:rPr lang="es-ES" sz="1000" b="1" dirty="0"/>
            </a:br>
            <a:r>
              <a:rPr lang="es-ES" sz="1000" b="1" dirty="0" err="1"/>
              <a:t>Candied</a:t>
            </a:r>
            <a:r>
              <a:rPr lang="es-ES" sz="1000" b="1" dirty="0"/>
              <a:t>  </a:t>
            </a:r>
            <a:r>
              <a:rPr lang="es-ES" sz="1000" b="1" dirty="0" err="1"/>
              <a:t>tomato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cherries</a:t>
            </a:r>
            <a:r>
              <a:rPr lang="es-ES" sz="1000" b="1" dirty="0"/>
              <a:t> 16,50</a:t>
            </a:r>
            <a:br>
              <a:rPr lang="es-ES" sz="1000" b="1" dirty="0"/>
            </a:br>
            <a:r>
              <a:rPr lang="es-ES" sz="1000" b="1" dirty="0" err="1"/>
              <a:t>Warm</a:t>
            </a:r>
            <a:r>
              <a:rPr lang="es-ES" sz="1000" b="1" dirty="0"/>
              <a:t> </a:t>
            </a:r>
            <a:r>
              <a:rPr lang="es-ES" sz="1000" b="1" dirty="0" err="1"/>
              <a:t>burrata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sweet</a:t>
            </a:r>
            <a:r>
              <a:rPr lang="es-ES" sz="1000" b="1" dirty="0"/>
              <a:t> </a:t>
            </a:r>
            <a:r>
              <a:rPr lang="es-ES" sz="1000" b="1" dirty="0" err="1"/>
              <a:t>onion</a:t>
            </a:r>
            <a:r>
              <a:rPr lang="es-ES" sz="1000" b="1" dirty="0"/>
              <a:t> &amp; </a:t>
            </a:r>
            <a:r>
              <a:rPr lang="es-ES" sz="1000" b="1" dirty="0" err="1"/>
              <a:t>caramelized</a:t>
            </a:r>
            <a:endParaRPr lang="es-ES" sz="1000" b="1" dirty="0"/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 err="1"/>
              <a:t>sunflower</a:t>
            </a:r>
            <a:r>
              <a:rPr lang="es-ES" sz="1000" b="1" dirty="0"/>
              <a:t> </a:t>
            </a:r>
            <a:r>
              <a:rPr lang="es-ES" sz="1000" b="1" dirty="0" err="1"/>
              <a:t>seeds</a:t>
            </a:r>
            <a:r>
              <a:rPr lang="es-ES" sz="1000" b="1" dirty="0"/>
              <a:t> 18,50</a:t>
            </a:r>
            <a:br>
              <a:rPr lang="es-ES" sz="1000" b="1" dirty="0"/>
            </a:br>
            <a:r>
              <a:rPr lang="es-ES" sz="1000" b="1" dirty="0" err="1"/>
              <a:t>Charred</a:t>
            </a:r>
            <a:r>
              <a:rPr lang="es-ES" sz="1000" b="1" dirty="0"/>
              <a:t> </a:t>
            </a:r>
            <a:r>
              <a:rPr lang="es-ES" sz="1000" b="1" dirty="0" err="1"/>
              <a:t>leek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romesco, </a:t>
            </a:r>
            <a:r>
              <a:rPr lang="es-ES" sz="1000" b="1" dirty="0" err="1"/>
              <a:t>black</a:t>
            </a:r>
            <a:r>
              <a:rPr lang="es-ES" sz="1000" b="1" dirty="0"/>
              <a:t> </a:t>
            </a:r>
            <a:r>
              <a:rPr lang="es-ES" sz="1000" b="1" dirty="0" err="1"/>
              <a:t>garlic</a:t>
            </a:r>
            <a:r>
              <a:rPr lang="es-ES" sz="1000" b="1" dirty="0"/>
              <a:t> &amp;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 err="1"/>
              <a:t>smoked</a:t>
            </a:r>
            <a:r>
              <a:rPr lang="es-ES" sz="1000" b="1" dirty="0"/>
              <a:t> sardine 13,10</a:t>
            </a:r>
            <a:br>
              <a:rPr lang="es-ES" sz="1000" b="1" dirty="0"/>
            </a:br>
            <a:r>
              <a:rPr lang="es-ES" sz="1000" b="1" dirty="0" err="1"/>
              <a:t>Spicy</a:t>
            </a:r>
            <a:r>
              <a:rPr lang="es-ES" sz="1000" b="1" dirty="0"/>
              <a:t> </a:t>
            </a:r>
            <a:r>
              <a:rPr lang="es-ES" sz="1000" b="1" dirty="0" err="1"/>
              <a:t>prawn</a:t>
            </a:r>
            <a:r>
              <a:rPr lang="es-ES" sz="1000" b="1" dirty="0"/>
              <a:t> ceviche 15,20</a:t>
            </a:r>
            <a:br>
              <a:rPr lang="es-ES" sz="1000" b="1" dirty="0"/>
            </a:br>
            <a:r>
              <a:rPr lang="es-ES" sz="1000" b="1" dirty="0" err="1"/>
              <a:t>Crispy</a:t>
            </a:r>
            <a:r>
              <a:rPr lang="es-ES" sz="1000" b="1" dirty="0"/>
              <a:t> </a:t>
            </a:r>
            <a:r>
              <a:rPr lang="es-ES" sz="1000" b="1" dirty="0" err="1"/>
              <a:t>monkfish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eggplant</a:t>
            </a:r>
            <a:r>
              <a:rPr lang="es-ES" sz="1000" b="1" dirty="0"/>
              <a:t> 19,00</a:t>
            </a:r>
            <a:br>
              <a:rPr lang="es-ES" sz="1000" b="1" dirty="0"/>
            </a:br>
            <a:r>
              <a:rPr lang="es-ES" sz="1000" b="1" dirty="0"/>
              <a:t>Tuna </a:t>
            </a:r>
            <a:r>
              <a:rPr lang="es-ES" sz="1000" b="1" dirty="0" err="1"/>
              <a:t>with</a:t>
            </a:r>
            <a:r>
              <a:rPr lang="es-ES" sz="1000" b="1" dirty="0"/>
              <a:t> avocado, </a:t>
            </a:r>
            <a:r>
              <a:rPr lang="es-ES" sz="1000" b="1" dirty="0" err="1"/>
              <a:t>tomato</a:t>
            </a:r>
            <a:r>
              <a:rPr lang="es-ES" sz="1000" b="1" dirty="0"/>
              <a:t>, mango &amp; </a:t>
            </a:r>
            <a:r>
              <a:rPr lang="es-ES" sz="1000" b="1" dirty="0" err="1"/>
              <a:t>coriander</a:t>
            </a:r>
            <a:r>
              <a:rPr lang="es-ES" sz="1000" b="1" dirty="0"/>
              <a:t> tartar 18,55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A330793-03D3-5674-9531-FCF5BD2A09E9}"/>
              </a:ext>
            </a:extLst>
          </p:cNvPr>
          <p:cNvSpPr txBox="1"/>
          <p:nvPr/>
        </p:nvSpPr>
        <p:spPr>
          <a:xfrm>
            <a:off x="1447396" y="1949731"/>
            <a:ext cx="2797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TO</a:t>
            </a: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SHARE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23725A1-648A-36D3-FC28-517EC04849CB}"/>
              </a:ext>
            </a:extLst>
          </p:cNvPr>
          <p:cNvCxnSpPr>
            <a:cxnSpLocks/>
          </p:cNvCxnSpPr>
          <p:nvPr/>
        </p:nvCxnSpPr>
        <p:spPr>
          <a:xfrm>
            <a:off x="1143001" y="592282"/>
            <a:ext cx="562494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1E6ADD98-0DF0-BF0D-5147-B9EB5D696997}"/>
              </a:ext>
            </a:extLst>
          </p:cNvPr>
          <p:cNvSpPr txBox="1"/>
          <p:nvPr/>
        </p:nvSpPr>
        <p:spPr>
          <a:xfrm>
            <a:off x="6011700" y="3553537"/>
            <a:ext cx="2238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MEAT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01BC4F4-B2B6-C3DE-D07E-1C10434D396B}"/>
              </a:ext>
            </a:extLst>
          </p:cNvPr>
          <p:cNvSpPr txBox="1"/>
          <p:nvPr/>
        </p:nvSpPr>
        <p:spPr>
          <a:xfrm>
            <a:off x="6029537" y="3989903"/>
            <a:ext cx="4715069" cy="2146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000" b="1" dirty="0"/>
              <a:t>Rosita </a:t>
            </a:r>
            <a:r>
              <a:rPr lang="es-ES" sz="1000" b="1" dirty="0" err="1"/>
              <a:t>milk-fed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sirloin</a:t>
            </a:r>
            <a:r>
              <a:rPr lang="es-ES" sz="1000" b="1" dirty="0"/>
              <a:t> (120GR) 19,45</a:t>
            </a:r>
            <a:br>
              <a:rPr lang="es-ES" sz="1000" b="1" dirty="0"/>
            </a:br>
            <a:r>
              <a:rPr lang="es-ES" sz="1000" b="1" dirty="0" err="1"/>
              <a:t>Classic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steak</a:t>
            </a:r>
            <a:r>
              <a:rPr lang="es-ES" sz="1000" b="1" dirty="0"/>
              <a:t> </a:t>
            </a:r>
            <a:r>
              <a:rPr lang="es-ES" sz="1000" b="1" dirty="0" err="1"/>
              <a:t>tartare</a:t>
            </a:r>
            <a:r>
              <a:rPr lang="es-ES" sz="1000" b="1" dirty="0"/>
              <a:t> 20,55</a:t>
            </a:r>
            <a:br>
              <a:rPr lang="es-ES" sz="1000" b="1" dirty="0"/>
            </a:br>
            <a:r>
              <a:rPr lang="es-ES" sz="1000" b="1" dirty="0" err="1"/>
              <a:t>Warm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carpaccio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herbs</a:t>
            </a:r>
            <a:r>
              <a:rPr lang="es-ES" sz="1000" b="1" dirty="0"/>
              <a:t> 18,50</a:t>
            </a:r>
            <a:br>
              <a:rPr lang="es-ES" sz="1000" b="1" dirty="0"/>
            </a:br>
            <a:r>
              <a:rPr lang="es-ES" sz="1000" b="1" dirty="0"/>
              <a:t>Mordisco </a:t>
            </a:r>
            <a:r>
              <a:rPr lang="es-ES" sz="1000" b="1" dirty="0" err="1"/>
              <a:t>burger</a:t>
            </a:r>
            <a:r>
              <a:rPr lang="es-ES" sz="1000" b="1" dirty="0"/>
              <a:t> </a:t>
            </a:r>
            <a:r>
              <a:rPr lang="es-ES" sz="1000" b="1" dirty="0" err="1"/>
              <a:t>on</a:t>
            </a:r>
            <a:r>
              <a:rPr lang="es-ES" sz="1000" b="1" dirty="0"/>
              <a:t> a </a:t>
            </a:r>
            <a:r>
              <a:rPr lang="es-ES" sz="1000" b="1" dirty="0" err="1"/>
              <a:t>plate</a:t>
            </a:r>
            <a:r>
              <a:rPr lang="es-ES" sz="1000" b="1" dirty="0"/>
              <a:t>, </a:t>
            </a:r>
            <a:r>
              <a:rPr lang="es-ES" sz="1000" b="1" dirty="0" err="1"/>
              <a:t>mushroom</a:t>
            </a:r>
            <a:r>
              <a:rPr lang="es-ES" sz="1000" b="1" dirty="0"/>
              <a:t> sauce </a:t>
            </a:r>
            <a:r>
              <a:rPr lang="es-ES" sz="1000" b="1" dirty="0" err="1"/>
              <a:t>or</a:t>
            </a:r>
            <a:r>
              <a:rPr lang="es-ES" sz="1000" b="1" dirty="0"/>
              <a:t> 4 </a:t>
            </a:r>
            <a:r>
              <a:rPr lang="es-ES" sz="1000" b="1" dirty="0" err="1"/>
              <a:t>cheeses</a:t>
            </a:r>
            <a:r>
              <a:rPr lang="es-ES" sz="1000" b="1" dirty="0"/>
              <a:t> 16,55</a:t>
            </a:r>
            <a:br>
              <a:rPr lang="es-ES" sz="1000" b="1" dirty="0"/>
            </a:br>
            <a:r>
              <a:rPr lang="es-ES" sz="1000" b="1" dirty="0" err="1"/>
              <a:t>Crispy</a:t>
            </a:r>
            <a:r>
              <a:rPr lang="es-ES" sz="1000" b="1" dirty="0"/>
              <a:t> </a:t>
            </a:r>
            <a:r>
              <a:rPr lang="es-ES" sz="1000" b="1" dirty="0" err="1"/>
              <a:t>Peking-style</a:t>
            </a:r>
            <a:r>
              <a:rPr lang="es-ES" sz="1000" b="1" dirty="0"/>
              <a:t> </a:t>
            </a:r>
            <a:r>
              <a:rPr lang="es-ES" sz="1000" b="1" dirty="0" err="1"/>
              <a:t>duck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cucumber</a:t>
            </a:r>
            <a:r>
              <a:rPr lang="es-ES" sz="1000" b="1" dirty="0"/>
              <a:t>, </a:t>
            </a:r>
            <a:r>
              <a:rPr lang="es-ES" sz="1000" b="1" dirty="0" err="1"/>
              <a:t>spring</a:t>
            </a:r>
            <a:r>
              <a:rPr lang="es-ES" sz="1000" b="1" dirty="0"/>
              <a:t> </a:t>
            </a:r>
            <a:r>
              <a:rPr lang="es-ES" sz="1000" b="1" dirty="0" err="1"/>
              <a:t>onion</a:t>
            </a:r>
            <a:r>
              <a:rPr lang="es-ES" sz="1000" b="1" dirty="0"/>
              <a:t> and </a:t>
            </a:r>
          </a:p>
          <a:p>
            <a:pPr>
              <a:lnSpc>
                <a:spcPts val="1800"/>
              </a:lnSpc>
            </a:pPr>
            <a:r>
              <a:rPr lang="es-ES" sz="1000" b="1" dirty="0" err="1"/>
              <a:t>hoisin</a:t>
            </a:r>
            <a:r>
              <a:rPr lang="es-ES" sz="1000" b="1" dirty="0"/>
              <a:t> sauce 21,55</a:t>
            </a:r>
            <a:br>
              <a:rPr lang="es-ES" sz="1000" b="1" dirty="0"/>
            </a:br>
            <a:r>
              <a:rPr lang="es-ES" sz="1000" b="1" dirty="0" err="1"/>
              <a:t>Veal</a:t>
            </a:r>
            <a:r>
              <a:rPr lang="es-ES" sz="1000" b="1" dirty="0"/>
              <a:t> milanese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arugula</a:t>
            </a:r>
            <a:r>
              <a:rPr lang="es-ES" sz="1000" b="1" dirty="0"/>
              <a:t> and </a:t>
            </a:r>
            <a:r>
              <a:rPr lang="es-ES" sz="1000" b="1" dirty="0" err="1"/>
              <a:t>sundried</a:t>
            </a:r>
            <a:r>
              <a:rPr lang="es-ES" sz="1000" b="1" dirty="0"/>
              <a:t> </a:t>
            </a:r>
            <a:r>
              <a:rPr lang="es-ES" sz="1000" b="1" dirty="0" err="1"/>
              <a:t>tomato</a:t>
            </a:r>
            <a:r>
              <a:rPr lang="es-ES" sz="1000" b="1" dirty="0"/>
              <a:t> 18,10</a:t>
            </a:r>
            <a:br>
              <a:rPr lang="es-ES" sz="1000" b="1" dirty="0"/>
            </a:br>
            <a:r>
              <a:rPr lang="es-ES" sz="1000" b="1" dirty="0" err="1"/>
              <a:t>Grilled</a:t>
            </a:r>
            <a:r>
              <a:rPr lang="es-ES" sz="1000" b="1" dirty="0"/>
              <a:t> </a:t>
            </a:r>
            <a:r>
              <a:rPr lang="es-ES" sz="1000" b="1" dirty="0" err="1"/>
              <a:t>chicken</a:t>
            </a:r>
            <a:r>
              <a:rPr lang="es-ES" sz="1000" b="1" dirty="0"/>
              <a:t> </a:t>
            </a:r>
            <a:r>
              <a:rPr lang="es-ES" sz="1000" b="1" dirty="0" err="1"/>
              <a:t>paillard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green</a:t>
            </a:r>
            <a:r>
              <a:rPr lang="es-ES" sz="1000" b="1" dirty="0"/>
              <a:t> </a:t>
            </a:r>
            <a:r>
              <a:rPr lang="es-ES" sz="1000" b="1" dirty="0" err="1"/>
              <a:t>beans</a:t>
            </a:r>
            <a:r>
              <a:rPr lang="es-ES" sz="1000" b="1" dirty="0"/>
              <a:t>, </a:t>
            </a:r>
            <a:r>
              <a:rPr lang="es-ES" sz="1000" b="1" dirty="0" err="1"/>
              <a:t>sundried</a:t>
            </a:r>
            <a:r>
              <a:rPr lang="es-ES" sz="1000" b="1" dirty="0"/>
              <a:t> </a:t>
            </a:r>
            <a:r>
              <a:rPr lang="es-ES" sz="1000" b="1" dirty="0" err="1"/>
              <a:t>tomato</a:t>
            </a:r>
            <a:r>
              <a:rPr lang="es-ES" sz="1000" b="1" dirty="0"/>
              <a:t> and </a:t>
            </a:r>
            <a:r>
              <a:rPr lang="es-ES" sz="1000" b="1" dirty="0" err="1"/>
              <a:t>soybean</a:t>
            </a:r>
            <a:r>
              <a:rPr lang="es-ES" sz="1000" b="1" dirty="0"/>
              <a:t> </a:t>
            </a:r>
            <a:r>
              <a:rPr lang="es-ES" sz="1000" b="1" dirty="0" err="1"/>
              <a:t>sprouts</a:t>
            </a:r>
            <a:r>
              <a:rPr lang="es-ES" sz="1000" b="1" dirty="0"/>
              <a:t> 16,80</a:t>
            </a: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11610CD-DC5A-055F-E03D-F26695E2B7F5}"/>
              </a:ext>
            </a:extLst>
          </p:cNvPr>
          <p:cNvSpPr txBox="1"/>
          <p:nvPr/>
        </p:nvSpPr>
        <p:spPr>
          <a:xfrm>
            <a:off x="6029537" y="1286418"/>
            <a:ext cx="3628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RICE AND PASTA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BB2B383-6B52-0BE2-7429-257B46F536D4}"/>
              </a:ext>
            </a:extLst>
          </p:cNvPr>
          <p:cNvSpPr txBox="1"/>
          <p:nvPr/>
        </p:nvSpPr>
        <p:spPr>
          <a:xfrm>
            <a:off x="6029537" y="1744039"/>
            <a:ext cx="3812522" cy="1216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000" b="1" dirty="0" err="1"/>
              <a:t>Carnaroli</a:t>
            </a:r>
            <a:r>
              <a:rPr lang="es-ES" sz="1000" b="1" dirty="0"/>
              <a:t> rice “</a:t>
            </a:r>
            <a:r>
              <a:rPr lang="es-ES" sz="1000" b="1" dirty="0" err="1"/>
              <a:t>llauna</a:t>
            </a:r>
            <a:r>
              <a:rPr lang="es-ES" sz="1000" b="1" dirty="0"/>
              <a:t>”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cuttlefish</a:t>
            </a:r>
            <a:r>
              <a:rPr lang="es-ES" sz="1000" b="1" dirty="0"/>
              <a:t> and </a:t>
            </a:r>
            <a:r>
              <a:rPr lang="es-ES" sz="1000" b="1" dirty="0" err="1"/>
              <a:t>prawn</a:t>
            </a:r>
            <a:r>
              <a:rPr lang="es-ES" sz="1000" b="1" dirty="0"/>
              <a:t> 20,25</a:t>
            </a:r>
            <a:br>
              <a:rPr lang="es-ES" sz="1000" b="1" dirty="0"/>
            </a:br>
            <a:r>
              <a:rPr lang="es-ES" sz="1000" b="1" dirty="0"/>
              <a:t>Oven-</a:t>
            </a:r>
            <a:r>
              <a:rPr lang="es-ES" sz="1000" b="1" dirty="0" err="1"/>
              <a:t>baked</a:t>
            </a:r>
            <a:r>
              <a:rPr lang="es-ES" sz="1000" b="1" dirty="0"/>
              <a:t> rice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matured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loin</a:t>
            </a:r>
            <a:r>
              <a:rPr lang="es-ES" sz="1000" b="1" dirty="0"/>
              <a:t> and </a:t>
            </a:r>
            <a:r>
              <a:rPr lang="es-ES" sz="1000" b="1" dirty="0" err="1"/>
              <a:t>mushrooms</a:t>
            </a:r>
            <a:r>
              <a:rPr lang="es-ES" sz="1000" b="1" dirty="0"/>
              <a:t> 20,50</a:t>
            </a:r>
            <a:br>
              <a:rPr lang="es-ES" sz="1000" b="1" dirty="0"/>
            </a:br>
            <a:r>
              <a:rPr lang="es-ES" sz="1000" b="1" dirty="0" err="1"/>
              <a:t>Rigatoni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smoked</a:t>
            </a:r>
            <a:r>
              <a:rPr lang="es-ES" sz="1000" b="1" dirty="0"/>
              <a:t> </a:t>
            </a:r>
            <a:r>
              <a:rPr lang="es-ES" sz="1000" b="1" dirty="0" err="1"/>
              <a:t>burrata</a:t>
            </a:r>
            <a:r>
              <a:rPr lang="es-ES" sz="1000" b="1" dirty="0"/>
              <a:t>, red pesto and </a:t>
            </a:r>
            <a:r>
              <a:rPr lang="es-ES" sz="1000" b="1" dirty="0" err="1"/>
              <a:t>hazelnuts</a:t>
            </a:r>
            <a:r>
              <a:rPr lang="es-ES" sz="1000" b="1" dirty="0"/>
              <a:t> 16,55</a:t>
            </a:r>
            <a:br>
              <a:rPr lang="es-ES" sz="1000" b="1" dirty="0"/>
            </a:br>
            <a:r>
              <a:rPr lang="es-ES" sz="1000" b="1" dirty="0" err="1"/>
              <a:t>Roast</a:t>
            </a:r>
            <a:r>
              <a:rPr lang="es-ES" sz="1000" b="1" dirty="0"/>
              <a:t> </a:t>
            </a:r>
            <a:r>
              <a:rPr lang="es-ES" sz="1000" b="1" dirty="0" err="1"/>
              <a:t>cannelloni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truffle</a:t>
            </a:r>
            <a:r>
              <a:rPr lang="es-ES" sz="1000" b="1" dirty="0"/>
              <a:t> and foie 18,40</a:t>
            </a:r>
          </a:p>
          <a:p>
            <a:pPr>
              <a:lnSpc>
                <a:spcPts val="1800"/>
              </a:lnSpc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554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EC9DE-73A1-9BB6-E5BF-3C864E04C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35A67EC-CBBA-4D74-A270-F6061CDBDBF7}"/>
              </a:ext>
            </a:extLst>
          </p:cNvPr>
          <p:cNvCxnSpPr>
            <a:cxnSpLocks/>
          </p:cNvCxnSpPr>
          <p:nvPr/>
        </p:nvCxnSpPr>
        <p:spPr>
          <a:xfrm>
            <a:off x="1143001" y="592282"/>
            <a:ext cx="562494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DE0F27A4-7808-A155-565E-21710CCA55AE}"/>
              </a:ext>
            </a:extLst>
          </p:cNvPr>
          <p:cNvSpPr txBox="1"/>
          <p:nvPr/>
        </p:nvSpPr>
        <p:spPr>
          <a:xfrm>
            <a:off x="1637146" y="1373837"/>
            <a:ext cx="4954692" cy="387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MORDISCO </a:t>
            </a:r>
          </a:p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CLASSICS</a:t>
            </a:r>
          </a:p>
          <a:p>
            <a:endParaRPr lang="es-ES" sz="105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105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105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200" b="1" dirty="0">
                <a:solidFill>
                  <a:schemeClr val="accent3"/>
                </a:solidFill>
              </a:rPr>
              <a:t>MONDAY: Truffled tagliolini 14,80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TUESDAY: Minted peas 10,50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WEDNESDAY: Roast beef with mushroom sauce 13,80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THURSDAY: Bean salad with smoked salmon 15,50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FRIDAY: Chicken curry 12,30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SATURDAY &amp; SUNDAY: Bhutan potatoes 9,90</a:t>
            </a:r>
          </a:p>
        </p:txBody>
      </p:sp>
    </p:spTree>
    <p:extLst>
      <p:ext uri="{BB962C8B-B14F-4D97-AF65-F5344CB8AC3E}">
        <p14:creationId xmlns:p14="http://schemas.microsoft.com/office/powerpoint/2010/main" val="325030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8BC1C061-7D60-CE8C-29A9-66E9E8E09480}"/>
              </a:ext>
            </a:extLst>
          </p:cNvPr>
          <p:cNvSpPr txBox="1">
            <a:spLocks/>
          </p:cNvSpPr>
          <p:nvPr/>
        </p:nvSpPr>
        <p:spPr>
          <a:xfrm flipV="1">
            <a:off x="6013580" y="2353309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ED0AA3A-C53A-5B05-E29F-DAD251644302}"/>
              </a:ext>
            </a:extLst>
          </p:cNvPr>
          <p:cNvSpPr txBox="1"/>
          <p:nvPr/>
        </p:nvSpPr>
        <p:spPr>
          <a:xfrm>
            <a:off x="1363094" y="4043396"/>
            <a:ext cx="2238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CARNES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553CF25-67DD-53E8-1EFE-AC8FA3D6435F}"/>
              </a:ext>
            </a:extLst>
          </p:cNvPr>
          <p:cNvSpPr txBox="1"/>
          <p:nvPr/>
        </p:nvSpPr>
        <p:spPr>
          <a:xfrm>
            <a:off x="1380931" y="4479761"/>
            <a:ext cx="4413380" cy="1678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Rosita solomillo de ternera lechal (120GR) 19,45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Steak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tartar de ternera clásico 20,55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caliente de ternera con hierbas 18,50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Hamburguesa Mordisco al plato, salsa champiñones o 4 quesos 16,55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Pato crujiente estilo Pekín con pepino, cebolla tierna y salsa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21,80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Milanesa de ternera con rúcula y tomate seco 18,60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Pallarda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pollo con judías verdes ,tomate seco y brotes de soja 16,90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DC2528D-1365-D13A-4BAC-C417FEFB2C09}"/>
              </a:ext>
            </a:extLst>
          </p:cNvPr>
          <p:cNvCxnSpPr>
            <a:cxnSpLocks/>
          </p:cNvCxnSpPr>
          <p:nvPr/>
        </p:nvCxnSpPr>
        <p:spPr>
          <a:xfrm>
            <a:off x="1143000" y="668353"/>
            <a:ext cx="9906000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C366EC49-5B5C-1A75-2AB9-6B070FDED821}"/>
              </a:ext>
            </a:extLst>
          </p:cNvPr>
          <p:cNvSpPr txBox="1"/>
          <p:nvPr/>
        </p:nvSpPr>
        <p:spPr>
          <a:xfrm>
            <a:off x="1380932" y="1728444"/>
            <a:ext cx="3628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PASTAS Y ARROCES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8B0A767-3E6E-5862-0BE1-9D06552A3F83}"/>
              </a:ext>
            </a:extLst>
          </p:cNvPr>
          <p:cNvSpPr txBox="1"/>
          <p:nvPr/>
        </p:nvSpPr>
        <p:spPr>
          <a:xfrm>
            <a:off x="1380932" y="2233898"/>
            <a:ext cx="3728951" cy="985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arroz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Carnaroli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sepia y gamba 20,50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Arroz a la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lomo de ternera madurado y setas 20,50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Rigatoni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con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burrata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ahumada,pesto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rojo y avellanas 16,85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Canelon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rustido con trufa y foie 18,80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BB48D15-8433-C7C1-25C8-B616CDE2699D}"/>
              </a:ext>
            </a:extLst>
          </p:cNvPr>
          <p:cNvSpPr txBox="1"/>
          <p:nvPr/>
        </p:nvSpPr>
        <p:spPr>
          <a:xfrm>
            <a:off x="6649572" y="1438854"/>
            <a:ext cx="4108483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CLÁSICOS MORDISCO</a:t>
            </a: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LUNES: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Tagliolini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trufado 14,80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MARTES: Guisantes a la menta 10,50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MIERCOLES: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Roastbeef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con salsa de champiñones 13,80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JUEVES:  Ensalada de judías con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salmon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carpier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15,50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VIERNES: Pollo al curry 12,30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SABADO Y DOMINGO: Patatas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bhután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9,90</a:t>
            </a: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80005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FD0E9504-3365-EDAF-B3BB-CE27187DE9A2}"/>
              </a:ext>
            </a:extLst>
          </p:cNvPr>
          <p:cNvCxnSpPr>
            <a:cxnSpLocks/>
          </p:cNvCxnSpPr>
          <p:nvPr/>
        </p:nvCxnSpPr>
        <p:spPr>
          <a:xfrm>
            <a:off x="5202382" y="592282"/>
            <a:ext cx="5846618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1B64AB1C-1F6E-D0AF-78AF-11BAF4AF864B}"/>
              </a:ext>
            </a:extLst>
          </p:cNvPr>
          <p:cNvSpPr txBox="1">
            <a:spLocks/>
          </p:cNvSpPr>
          <p:nvPr/>
        </p:nvSpPr>
        <p:spPr>
          <a:xfrm>
            <a:off x="7079686" y="1534569"/>
            <a:ext cx="3563661" cy="2266033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Cheesecake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8.20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Fresas gratinadas con crema 7,50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Torrija con helado de bergamota 7,80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Taten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de manzana con helado de canela 8,50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Bizcocho de chocolate, nata y albaricoque 7,90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EC842C8-2A42-1DD7-02DC-51C53226C5ED}"/>
              </a:ext>
            </a:extLst>
          </p:cNvPr>
          <p:cNvSpPr txBox="1"/>
          <p:nvPr/>
        </p:nvSpPr>
        <p:spPr>
          <a:xfrm>
            <a:off x="6564417" y="916251"/>
            <a:ext cx="408210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POSTRES </a:t>
            </a: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2F51E4F-0C5F-4617-40BC-6FF057B5558F}"/>
              </a:ext>
            </a:extLst>
          </p:cNvPr>
          <p:cNvSpPr txBox="1"/>
          <p:nvPr/>
        </p:nvSpPr>
        <p:spPr>
          <a:xfrm>
            <a:off x="7079685" y="3993168"/>
            <a:ext cx="3737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Consulta nuestros 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Platos del día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y nuestros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Cocktails</a:t>
            </a:r>
            <a:endParaRPr lang="es-ES" sz="20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151B197-7E54-EFCA-92F0-4A8C0EF84F98}"/>
              </a:ext>
            </a:extLst>
          </p:cNvPr>
          <p:cNvSpPr txBox="1"/>
          <p:nvPr/>
        </p:nvSpPr>
        <p:spPr>
          <a:xfrm>
            <a:off x="7298097" y="6111332"/>
            <a:ext cx="3126837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700" b="1" dirty="0">
                <a:solidFill>
                  <a:srgbClr val="141413"/>
                </a:solidFill>
                <a:latin typeface="Helvetica" pitchFamily="2" charset="0"/>
              </a:rPr>
              <a:t>*</a:t>
            </a:r>
            <a:r>
              <a:rPr lang="es-ES" sz="700" dirty="0">
                <a:solidFill>
                  <a:srgbClr val="141413"/>
                </a:solidFill>
                <a:latin typeface="Helvetica" pitchFamily="2" charset="0"/>
              </a:rPr>
              <a:t>Disponemos de información para personas alérgicas o con intolerancias.</a:t>
            </a:r>
          </a:p>
          <a:p>
            <a:r>
              <a:rPr lang="es-ES" sz="700" dirty="0">
                <a:solidFill>
                  <a:srgbClr val="141413"/>
                </a:solidFill>
                <a:latin typeface="Helvetica" pitchFamily="2" charset="0"/>
              </a:rPr>
              <a:t>Precios en Euros. 10% IVA incluido </a:t>
            </a:r>
          </a:p>
          <a:p>
            <a:r>
              <a:rPr lang="es-ES" sz="700" b="1" dirty="0">
                <a:solidFill>
                  <a:srgbClr val="141413"/>
                </a:solidFill>
                <a:latin typeface="Helvetica" pitchFamily="2" charset="0"/>
              </a:rPr>
              <a:t>@</a:t>
            </a:r>
            <a:r>
              <a:rPr lang="es-ES" sz="700" b="1" dirty="0" err="1">
                <a:solidFill>
                  <a:srgbClr val="141413"/>
                </a:solidFill>
                <a:latin typeface="Helvetica" pitchFamily="2" charset="0"/>
              </a:rPr>
              <a:t>mordiscobarcelona</a:t>
            </a:r>
            <a:endParaRPr lang="es-ES" sz="70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4C55825-B1A8-0515-8F2F-9DE3C834B297}"/>
              </a:ext>
            </a:extLst>
          </p:cNvPr>
          <p:cNvSpPr txBox="1"/>
          <p:nvPr/>
        </p:nvSpPr>
        <p:spPr>
          <a:xfrm>
            <a:off x="7079685" y="4815601"/>
            <a:ext cx="24307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El MORDISCO siempre una tentación…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4515A4E9-4B92-6FE2-0B16-547BA66F53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3" b="7439"/>
          <a:stretch/>
        </p:blipFill>
        <p:spPr bwMode="auto">
          <a:xfrm>
            <a:off x="9180791" y="4887250"/>
            <a:ext cx="1844611" cy="117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4FF2FFD-7B87-4752-CD7F-8A17BCF7D319}"/>
              </a:ext>
            </a:extLst>
          </p:cNvPr>
          <p:cNvSpPr txBox="1"/>
          <p:nvPr/>
        </p:nvSpPr>
        <p:spPr>
          <a:xfrm>
            <a:off x="8402038" y="5348338"/>
            <a:ext cx="2216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C00000"/>
                </a:solidFill>
              </a:rPr>
              <a:t>como Eva</a:t>
            </a:r>
          </a:p>
        </p:txBody>
      </p:sp>
    </p:spTree>
    <p:extLst>
      <p:ext uri="{BB962C8B-B14F-4D97-AF65-F5344CB8AC3E}">
        <p14:creationId xmlns:p14="http://schemas.microsoft.com/office/powerpoint/2010/main" val="323152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E3DCA-6EBA-1F44-A789-4BE0F324B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297A6CB3-ABCF-502E-DF78-CADD9DCF9203}"/>
              </a:ext>
            </a:extLst>
          </p:cNvPr>
          <p:cNvSpPr txBox="1">
            <a:spLocks/>
          </p:cNvSpPr>
          <p:nvPr/>
        </p:nvSpPr>
        <p:spPr>
          <a:xfrm>
            <a:off x="1945912" y="1315621"/>
            <a:ext cx="5742654" cy="4303795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 err="1"/>
              <a:t>Steamed</a:t>
            </a:r>
            <a:r>
              <a:rPr lang="es-ES" sz="1000" b="1" dirty="0"/>
              <a:t> </a:t>
            </a:r>
            <a:r>
              <a:rPr lang="es-ES" sz="1000" b="1" dirty="0" err="1"/>
              <a:t>black</a:t>
            </a:r>
            <a:r>
              <a:rPr lang="es-ES" sz="1000" b="1" dirty="0"/>
              <a:t> </a:t>
            </a:r>
            <a:r>
              <a:rPr lang="es-ES" sz="1000" b="1" dirty="0" err="1"/>
              <a:t>truffle</a:t>
            </a:r>
            <a:r>
              <a:rPr lang="es-ES" sz="1000" b="1" dirty="0"/>
              <a:t> brioche</a:t>
            </a:r>
            <a:r>
              <a:rPr lang="es-ES" sz="1000" dirty="0"/>
              <a:t> </a:t>
            </a:r>
            <a:r>
              <a:rPr lang="es-ES" sz="1000" b="1" dirty="0"/>
              <a:t>16,50</a:t>
            </a:r>
            <a:br>
              <a:rPr lang="es-ES" sz="1000" b="1" dirty="0"/>
            </a:br>
            <a:r>
              <a:rPr lang="es-ES" sz="1000" b="1" dirty="0" err="1"/>
              <a:t>Creamy</a:t>
            </a:r>
            <a:r>
              <a:rPr lang="es-ES" sz="1000" b="1" dirty="0"/>
              <a:t> </a:t>
            </a:r>
            <a:r>
              <a:rPr lang="es-ES" sz="1000" b="1" dirty="0" err="1"/>
              <a:t>Iberian</a:t>
            </a:r>
            <a:r>
              <a:rPr lang="es-ES" sz="1000" b="1" dirty="0"/>
              <a:t> </a:t>
            </a:r>
            <a:r>
              <a:rPr lang="es-ES" sz="1000" b="1" dirty="0" err="1"/>
              <a:t>ham</a:t>
            </a:r>
            <a:r>
              <a:rPr lang="es-ES" sz="1000" b="1" dirty="0"/>
              <a:t> </a:t>
            </a:r>
            <a:r>
              <a:rPr lang="es-ES" sz="1000" b="1" dirty="0" err="1"/>
              <a:t>croquettes</a:t>
            </a:r>
            <a:r>
              <a:rPr lang="es-ES" sz="1000" b="1" dirty="0"/>
              <a:t> (6u) 12,65</a:t>
            </a:r>
            <a:br>
              <a:rPr lang="es-ES" sz="1000" b="1" dirty="0"/>
            </a:br>
            <a:r>
              <a:rPr lang="es-ES" sz="1000" b="1" dirty="0"/>
              <a:t>Portobello, </a:t>
            </a:r>
            <a:r>
              <a:rPr lang="es-ES" sz="1000" b="1" dirty="0" err="1"/>
              <a:t>truffle</a:t>
            </a:r>
            <a:r>
              <a:rPr lang="es-ES" sz="1000" b="1" dirty="0"/>
              <a:t> &amp; Idiazabal </a:t>
            </a:r>
            <a:r>
              <a:rPr lang="es-ES" sz="1000" b="1" dirty="0" err="1"/>
              <a:t>cheese</a:t>
            </a:r>
            <a:r>
              <a:rPr lang="es-ES" sz="1000" b="1" dirty="0"/>
              <a:t> </a:t>
            </a:r>
            <a:r>
              <a:rPr lang="es-ES" sz="1000" b="1" dirty="0" err="1"/>
              <a:t>croquettes</a:t>
            </a:r>
            <a:r>
              <a:rPr lang="es-ES" sz="1000" b="1" dirty="0"/>
              <a:t> (6u) 12,65</a:t>
            </a:r>
            <a:br>
              <a:rPr lang="es-ES" sz="1000" b="1" dirty="0"/>
            </a:br>
            <a:r>
              <a:rPr lang="es-ES" sz="1000" b="1" dirty="0" err="1"/>
              <a:t>Anchovy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smoked</a:t>
            </a:r>
            <a:r>
              <a:rPr lang="es-ES" sz="1000" b="1" dirty="0"/>
              <a:t> </a:t>
            </a:r>
            <a:r>
              <a:rPr lang="es-ES" sz="1000" b="1" dirty="0" err="1"/>
              <a:t>butter</a:t>
            </a:r>
            <a:r>
              <a:rPr lang="es-ES" sz="1000" b="1" dirty="0"/>
              <a:t> (4u) 14,80</a:t>
            </a:r>
            <a:br>
              <a:rPr lang="es-ES" sz="1000" b="1" dirty="0"/>
            </a:br>
            <a:r>
              <a:rPr lang="es-ES" sz="1000" b="1" dirty="0" err="1"/>
              <a:t>Our</a:t>
            </a:r>
            <a:r>
              <a:rPr lang="es-ES" sz="1000" b="1" dirty="0"/>
              <a:t> Patatas Bravas churros 11,85€</a:t>
            </a:r>
            <a:br>
              <a:rPr lang="es-ES" sz="1000" b="1" dirty="0"/>
            </a:br>
            <a:r>
              <a:rPr lang="es-ES" sz="1000" b="1" dirty="0" err="1"/>
              <a:t>Fresh</a:t>
            </a:r>
            <a:r>
              <a:rPr lang="es-ES" sz="1000" b="1" dirty="0"/>
              <a:t> </a:t>
            </a:r>
            <a:r>
              <a:rPr lang="es-ES" sz="1000" b="1" dirty="0" err="1"/>
              <a:t>battered</a:t>
            </a:r>
            <a:r>
              <a:rPr lang="es-ES" sz="1000" b="1" dirty="0"/>
              <a:t> </a:t>
            </a:r>
            <a:r>
              <a:rPr lang="es-ES" sz="1000" b="1" dirty="0" err="1"/>
              <a:t>calamari</a:t>
            </a:r>
            <a:r>
              <a:rPr lang="es-ES" sz="1000" b="1" dirty="0"/>
              <a:t> (120gr) 14,80</a:t>
            </a:r>
            <a:br>
              <a:rPr lang="es-ES" sz="1000" b="1" dirty="0"/>
            </a:br>
            <a:r>
              <a:rPr lang="es-ES" sz="1000" b="1" dirty="0" err="1"/>
              <a:t>Dumpling</a:t>
            </a:r>
            <a:r>
              <a:rPr lang="es-ES" sz="1000" b="1" dirty="0"/>
              <a:t> </a:t>
            </a:r>
            <a:r>
              <a:rPr lang="es-ES" sz="1000" b="1" dirty="0" err="1"/>
              <a:t>of</a:t>
            </a:r>
            <a:r>
              <a:rPr lang="es-ES" sz="1000" b="1" dirty="0"/>
              <a:t> </a:t>
            </a:r>
            <a:r>
              <a:rPr lang="es-ES" sz="1000" b="1" dirty="0" err="1"/>
              <a:t>Iberian</a:t>
            </a:r>
            <a:r>
              <a:rPr lang="es-ES" sz="1000" b="1" dirty="0"/>
              <a:t> </a:t>
            </a:r>
            <a:r>
              <a:rPr lang="es-ES" sz="1000" b="1" dirty="0" err="1"/>
              <a:t>pork</a:t>
            </a:r>
            <a:r>
              <a:rPr lang="es-ES" sz="1000" b="1" dirty="0"/>
              <a:t> </a:t>
            </a:r>
            <a:r>
              <a:rPr lang="es-ES" sz="1000" b="1" dirty="0" err="1"/>
              <a:t>rib</a:t>
            </a:r>
            <a:r>
              <a:rPr lang="es-ES" sz="1000" b="1" dirty="0"/>
              <a:t>, vegetables, </a:t>
            </a:r>
            <a:r>
              <a:rPr lang="es-ES" sz="1000" b="1" dirty="0" err="1"/>
              <a:t>coriander</a:t>
            </a:r>
            <a:r>
              <a:rPr lang="es-ES" sz="1000" b="1" dirty="0"/>
              <a:t>, </a:t>
            </a:r>
            <a:r>
              <a:rPr lang="es-ES" sz="1000" b="1" dirty="0" err="1"/>
              <a:t>peanut</a:t>
            </a:r>
            <a:endParaRPr lang="es-ES" sz="1000" b="1" dirty="0"/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/>
              <a:t>&amp; </a:t>
            </a:r>
            <a:r>
              <a:rPr lang="es-ES" sz="1000" b="1" dirty="0" err="1"/>
              <a:t>hoisin</a:t>
            </a:r>
            <a:r>
              <a:rPr lang="es-ES" sz="1000" b="1" dirty="0"/>
              <a:t> (5u) 15,65</a:t>
            </a:r>
            <a:br>
              <a:rPr lang="es-ES" sz="1000" b="1" dirty="0"/>
            </a:br>
            <a:r>
              <a:rPr lang="es-ES" sz="1000" b="1" dirty="0"/>
              <a:t>Coca </a:t>
            </a:r>
            <a:r>
              <a:rPr lang="es-ES" sz="1000" b="1" dirty="0" err="1"/>
              <a:t>d’oli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tomato</a:t>
            </a:r>
            <a:r>
              <a:rPr lang="es-ES" sz="1000" b="1" dirty="0"/>
              <a:t> 4,85</a:t>
            </a:r>
            <a:br>
              <a:rPr lang="es-ES" sz="1000" b="1" dirty="0"/>
            </a:br>
            <a:r>
              <a:rPr lang="es-ES" sz="1000" b="1" dirty="0" err="1"/>
              <a:t>Crispy</a:t>
            </a:r>
            <a:r>
              <a:rPr lang="es-ES" sz="1000" b="1" dirty="0"/>
              <a:t> </a:t>
            </a:r>
            <a:r>
              <a:rPr lang="es-ES" sz="1000" b="1" dirty="0" err="1"/>
              <a:t>anchovies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basil</a:t>
            </a:r>
            <a:r>
              <a:rPr lang="es-ES" sz="1000" b="1" dirty="0"/>
              <a:t> &amp; lime 14,60</a:t>
            </a:r>
            <a:br>
              <a:rPr lang="es-ES" sz="1000" b="1" dirty="0"/>
            </a:b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carpaccio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foie 12,50</a:t>
            </a:r>
            <a:br>
              <a:rPr lang="es-ES" sz="1000" b="1" dirty="0"/>
            </a:br>
            <a:r>
              <a:rPr lang="es-ES" sz="1000" b="1" dirty="0"/>
              <a:t>Mini </a:t>
            </a:r>
            <a:r>
              <a:rPr lang="es-ES" sz="1000" b="1" dirty="0" err="1"/>
              <a:t>meatballs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porcini</a:t>
            </a:r>
            <a:r>
              <a:rPr lang="es-ES" sz="1000" b="1" dirty="0"/>
              <a:t> </a:t>
            </a:r>
            <a:r>
              <a:rPr lang="es-ES" sz="1000" b="1" dirty="0" err="1"/>
              <a:t>mushrooms</a:t>
            </a:r>
            <a:r>
              <a:rPr lang="es-ES" sz="1000" b="1" dirty="0"/>
              <a:t> &amp; </a:t>
            </a:r>
            <a:r>
              <a:rPr lang="es-ES" sz="1000" b="1" dirty="0" err="1"/>
              <a:t>truffle</a:t>
            </a:r>
            <a:r>
              <a:rPr lang="es-ES" sz="1000" b="1" dirty="0"/>
              <a:t> 15,90</a:t>
            </a:r>
            <a:br>
              <a:rPr lang="es-ES" sz="1000" b="1" dirty="0"/>
            </a:br>
            <a:r>
              <a:rPr lang="es-ES" sz="1000" b="1" dirty="0" err="1"/>
              <a:t>Candied</a:t>
            </a:r>
            <a:r>
              <a:rPr lang="es-ES" sz="1000" b="1" dirty="0"/>
              <a:t>  </a:t>
            </a:r>
            <a:r>
              <a:rPr lang="es-ES" sz="1000" b="1" dirty="0" err="1"/>
              <a:t>tomato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cherries</a:t>
            </a:r>
            <a:r>
              <a:rPr lang="es-ES" sz="1000" b="1" dirty="0"/>
              <a:t> 16,50</a:t>
            </a:r>
            <a:br>
              <a:rPr lang="es-ES" sz="1000" b="1" dirty="0"/>
            </a:br>
            <a:r>
              <a:rPr lang="es-ES" sz="1000" b="1" dirty="0" err="1"/>
              <a:t>Warm</a:t>
            </a:r>
            <a:r>
              <a:rPr lang="es-ES" sz="1000" b="1" dirty="0"/>
              <a:t> </a:t>
            </a:r>
            <a:r>
              <a:rPr lang="es-ES" sz="1000" b="1" dirty="0" err="1"/>
              <a:t>burrata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sweet</a:t>
            </a:r>
            <a:r>
              <a:rPr lang="es-ES" sz="1000" b="1" dirty="0"/>
              <a:t> </a:t>
            </a:r>
            <a:r>
              <a:rPr lang="es-ES" sz="1000" b="1" dirty="0" err="1"/>
              <a:t>onion</a:t>
            </a:r>
            <a:r>
              <a:rPr lang="es-ES" sz="1000" b="1" dirty="0"/>
              <a:t> &amp; </a:t>
            </a:r>
            <a:r>
              <a:rPr lang="es-ES" sz="1000" b="1" dirty="0" err="1"/>
              <a:t>caramelized</a:t>
            </a:r>
            <a:endParaRPr lang="es-ES" sz="1000" b="1" dirty="0"/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 err="1"/>
              <a:t>sunflower</a:t>
            </a:r>
            <a:r>
              <a:rPr lang="es-ES" sz="1000" b="1" dirty="0"/>
              <a:t> </a:t>
            </a:r>
            <a:r>
              <a:rPr lang="es-ES" sz="1000" b="1" dirty="0" err="1"/>
              <a:t>seeds</a:t>
            </a:r>
            <a:r>
              <a:rPr lang="es-ES" sz="1000" b="1" dirty="0"/>
              <a:t> 18,50</a:t>
            </a:r>
            <a:br>
              <a:rPr lang="es-ES" sz="1000" b="1" dirty="0"/>
            </a:br>
            <a:r>
              <a:rPr lang="es-ES" sz="1000" b="1" dirty="0" err="1"/>
              <a:t>Charred</a:t>
            </a:r>
            <a:r>
              <a:rPr lang="es-ES" sz="1000" b="1" dirty="0"/>
              <a:t> </a:t>
            </a:r>
            <a:r>
              <a:rPr lang="es-ES" sz="1000" b="1" dirty="0" err="1"/>
              <a:t>leek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romesco, </a:t>
            </a:r>
            <a:r>
              <a:rPr lang="es-ES" sz="1000" b="1" dirty="0" err="1"/>
              <a:t>black</a:t>
            </a:r>
            <a:r>
              <a:rPr lang="es-ES" sz="1000" b="1" dirty="0"/>
              <a:t> </a:t>
            </a:r>
            <a:r>
              <a:rPr lang="es-ES" sz="1000" b="1" dirty="0" err="1"/>
              <a:t>garlic</a:t>
            </a:r>
            <a:r>
              <a:rPr lang="es-ES" sz="1000" b="1" dirty="0"/>
              <a:t> &amp;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 err="1"/>
              <a:t>smoked</a:t>
            </a:r>
            <a:r>
              <a:rPr lang="es-ES" sz="1000" b="1" dirty="0"/>
              <a:t> sardine 13,50</a:t>
            </a:r>
            <a:br>
              <a:rPr lang="es-ES" sz="1000" b="1" dirty="0"/>
            </a:br>
            <a:r>
              <a:rPr lang="es-ES" sz="1000" b="1" dirty="0" err="1"/>
              <a:t>Spicy</a:t>
            </a:r>
            <a:r>
              <a:rPr lang="es-ES" sz="1000" b="1" dirty="0"/>
              <a:t> </a:t>
            </a:r>
            <a:r>
              <a:rPr lang="es-ES" sz="1000" b="1" dirty="0" err="1"/>
              <a:t>prawn</a:t>
            </a:r>
            <a:r>
              <a:rPr lang="es-ES" sz="1000" b="1" dirty="0"/>
              <a:t> ceviche 15,20</a:t>
            </a:r>
            <a:br>
              <a:rPr lang="es-ES" sz="1000" b="1" dirty="0"/>
            </a:br>
            <a:r>
              <a:rPr lang="es-ES" sz="1000" b="1" dirty="0" err="1"/>
              <a:t>Crispy</a:t>
            </a:r>
            <a:r>
              <a:rPr lang="es-ES" sz="1000" b="1" dirty="0"/>
              <a:t> </a:t>
            </a:r>
            <a:r>
              <a:rPr lang="es-ES" sz="1000" b="1" dirty="0" err="1"/>
              <a:t>monkfish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eggplant</a:t>
            </a:r>
            <a:r>
              <a:rPr lang="es-ES" sz="1000" b="1" dirty="0"/>
              <a:t> 19,00</a:t>
            </a:r>
            <a:br>
              <a:rPr lang="es-ES" sz="1000" b="1" dirty="0"/>
            </a:br>
            <a:r>
              <a:rPr lang="es-ES" sz="1000" b="1" dirty="0"/>
              <a:t>Tuna </a:t>
            </a:r>
            <a:r>
              <a:rPr lang="es-ES" sz="1000" b="1" dirty="0" err="1"/>
              <a:t>with</a:t>
            </a:r>
            <a:r>
              <a:rPr lang="es-ES" sz="1000" b="1" dirty="0"/>
              <a:t> avocado, </a:t>
            </a:r>
            <a:r>
              <a:rPr lang="es-ES" sz="1000" b="1" dirty="0" err="1"/>
              <a:t>tomato</a:t>
            </a:r>
            <a:r>
              <a:rPr lang="es-ES" sz="1000" b="1" dirty="0"/>
              <a:t>, mango &amp; </a:t>
            </a:r>
            <a:r>
              <a:rPr lang="es-ES" sz="1000" b="1" dirty="0" err="1"/>
              <a:t>coriander</a:t>
            </a:r>
            <a:r>
              <a:rPr lang="es-ES" sz="1000" b="1" dirty="0"/>
              <a:t> tartar 18,55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B004D60-F78E-C37E-7463-E2590054AF69}"/>
              </a:ext>
            </a:extLst>
          </p:cNvPr>
          <p:cNvSpPr txBox="1"/>
          <p:nvPr/>
        </p:nvSpPr>
        <p:spPr>
          <a:xfrm>
            <a:off x="1447396" y="1949731"/>
            <a:ext cx="2797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TO</a:t>
            </a: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SHARE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5338A08-E70C-DF0C-BCE8-D6CA26ED8039}"/>
              </a:ext>
            </a:extLst>
          </p:cNvPr>
          <p:cNvCxnSpPr>
            <a:cxnSpLocks/>
          </p:cNvCxnSpPr>
          <p:nvPr/>
        </p:nvCxnSpPr>
        <p:spPr>
          <a:xfrm>
            <a:off x="1143001" y="592282"/>
            <a:ext cx="562494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8290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21E79-F94D-AC6A-2EF3-C818E0EA6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0FCB9348-5F8E-14E2-33DA-927AEFDF23B6}"/>
              </a:ext>
            </a:extLst>
          </p:cNvPr>
          <p:cNvSpPr txBox="1">
            <a:spLocks/>
          </p:cNvSpPr>
          <p:nvPr/>
        </p:nvSpPr>
        <p:spPr>
          <a:xfrm flipV="1">
            <a:off x="6013580" y="2353309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73E83A1-D89A-1E3A-DE1E-768FE092AAB9}"/>
              </a:ext>
            </a:extLst>
          </p:cNvPr>
          <p:cNvSpPr txBox="1"/>
          <p:nvPr/>
        </p:nvSpPr>
        <p:spPr>
          <a:xfrm>
            <a:off x="1363094" y="4043396"/>
            <a:ext cx="2238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MEAT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48B33F5-7D18-68AF-4C1F-47A6E2FFF269}"/>
              </a:ext>
            </a:extLst>
          </p:cNvPr>
          <p:cNvSpPr txBox="1"/>
          <p:nvPr/>
        </p:nvSpPr>
        <p:spPr>
          <a:xfrm>
            <a:off x="1380931" y="4479762"/>
            <a:ext cx="4715069" cy="2146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000" b="1" dirty="0"/>
              <a:t>Rosita </a:t>
            </a:r>
            <a:r>
              <a:rPr lang="es-ES" sz="1000" b="1" dirty="0" err="1"/>
              <a:t>milk-fed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sirloin</a:t>
            </a:r>
            <a:r>
              <a:rPr lang="es-ES" sz="1000" b="1" dirty="0"/>
              <a:t> (120GR) 19,45</a:t>
            </a:r>
            <a:br>
              <a:rPr lang="es-ES" sz="1000" b="1" dirty="0"/>
            </a:br>
            <a:r>
              <a:rPr lang="es-ES" sz="1000" b="1" dirty="0" err="1"/>
              <a:t>Classic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steak</a:t>
            </a:r>
            <a:r>
              <a:rPr lang="es-ES" sz="1000" b="1" dirty="0"/>
              <a:t> </a:t>
            </a:r>
            <a:r>
              <a:rPr lang="es-ES" sz="1000" b="1" dirty="0" err="1"/>
              <a:t>tartare</a:t>
            </a:r>
            <a:r>
              <a:rPr lang="es-ES" sz="1000" b="1" dirty="0"/>
              <a:t> 20,55</a:t>
            </a:r>
            <a:br>
              <a:rPr lang="es-ES" sz="1000" b="1" dirty="0"/>
            </a:br>
            <a:r>
              <a:rPr lang="es-ES" sz="1000" b="1" dirty="0" err="1"/>
              <a:t>Warm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carpaccio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herbs</a:t>
            </a:r>
            <a:r>
              <a:rPr lang="es-ES" sz="1000" b="1" dirty="0"/>
              <a:t> 18,50</a:t>
            </a:r>
            <a:br>
              <a:rPr lang="es-ES" sz="1000" b="1" dirty="0"/>
            </a:br>
            <a:r>
              <a:rPr lang="es-ES" sz="1000" b="1" dirty="0"/>
              <a:t>Mordisco </a:t>
            </a:r>
            <a:r>
              <a:rPr lang="es-ES" sz="1000" b="1" dirty="0" err="1"/>
              <a:t>burger</a:t>
            </a:r>
            <a:r>
              <a:rPr lang="es-ES" sz="1000" b="1" dirty="0"/>
              <a:t> </a:t>
            </a:r>
            <a:r>
              <a:rPr lang="es-ES" sz="1000" b="1" dirty="0" err="1"/>
              <a:t>on</a:t>
            </a:r>
            <a:r>
              <a:rPr lang="es-ES" sz="1000" b="1" dirty="0"/>
              <a:t> a </a:t>
            </a:r>
            <a:r>
              <a:rPr lang="es-ES" sz="1000" b="1" dirty="0" err="1"/>
              <a:t>plate</a:t>
            </a:r>
            <a:r>
              <a:rPr lang="es-ES" sz="1000" b="1" dirty="0"/>
              <a:t>, </a:t>
            </a:r>
            <a:r>
              <a:rPr lang="es-ES" sz="1000" b="1" dirty="0" err="1"/>
              <a:t>mushroom</a:t>
            </a:r>
            <a:r>
              <a:rPr lang="es-ES" sz="1000" b="1" dirty="0"/>
              <a:t> sauce </a:t>
            </a:r>
            <a:r>
              <a:rPr lang="es-ES" sz="1000" b="1" dirty="0" err="1"/>
              <a:t>or</a:t>
            </a:r>
            <a:r>
              <a:rPr lang="es-ES" sz="1000" b="1" dirty="0"/>
              <a:t> 4 </a:t>
            </a:r>
            <a:r>
              <a:rPr lang="es-ES" sz="1000" b="1" dirty="0" err="1"/>
              <a:t>cheeses</a:t>
            </a:r>
            <a:r>
              <a:rPr lang="es-ES" sz="1000" b="1" dirty="0"/>
              <a:t> 16,55</a:t>
            </a:r>
            <a:br>
              <a:rPr lang="es-ES" sz="1000" b="1" dirty="0"/>
            </a:br>
            <a:r>
              <a:rPr lang="es-ES" sz="1000" b="1" dirty="0" err="1"/>
              <a:t>Crispy</a:t>
            </a:r>
            <a:r>
              <a:rPr lang="es-ES" sz="1000" b="1" dirty="0"/>
              <a:t> </a:t>
            </a:r>
            <a:r>
              <a:rPr lang="es-ES" sz="1000" b="1" dirty="0" err="1"/>
              <a:t>Peking-style</a:t>
            </a:r>
            <a:r>
              <a:rPr lang="es-ES" sz="1000" b="1" dirty="0"/>
              <a:t> </a:t>
            </a:r>
            <a:r>
              <a:rPr lang="es-ES" sz="1000" b="1" dirty="0" err="1"/>
              <a:t>duck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cucumber</a:t>
            </a:r>
            <a:r>
              <a:rPr lang="es-ES" sz="1000" b="1" dirty="0"/>
              <a:t>, </a:t>
            </a:r>
            <a:r>
              <a:rPr lang="es-ES" sz="1000" b="1" dirty="0" err="1"/>
              <a:t>spring</a:t>
            </a:r>
            <a:r>
              <a:rPr lang="es-ES" sz="1000" b="1" dirty="0"/>
              <a:t> </a:t>
            </a:r>
            <a:r>
              <a:rPr lang="es-ES" sz="1000" b="1" dirty="0" err="1"/>
              <a:t>onion</a:t>
            </a:r>
            <a:r>
              <a:rPr lang="es-ES" sz="1000" b="1" dirty="0"/>
              <a:t> and </a:t>
            </a:r>
          </a:p>
          <a:p>
            <a:pPr>
              <a:lnSpc>
                <a:spcPts val="1800"/>
              </a:lnSpc>
            </a:pPr>
            <a:r>
              <a:rPr lang="es-ES" sz="1000" b="1" dirty="0" err="1"/>
              <a:t>hoisin</a:t>
            </a:r>
            <a:r>
              <a:rPr lang="es-ES" sz="1000" b="1" dirty="0"/>
              <a:t> sauce 21,80</a:t>
            </a:r>
            <a:br>
              <a:rPr lang="es-ES" sz="1000" b="1" dirty="0"/>
            </a:br>
            <a:r>
              <a:rPr lang="es-ES" sz="1000" b="1" dirty="0" err="1"/>
              <a:t>Veal</a:t>
            </a:r>
            <a:r>
              <a:rPr lang="es-ES" sz="1000" b="1" dirty="0"/>
              <a:t> milanese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arugula</a:t>
            </a:r>
            <a:r>
              <a:rPr lang="es-ES" sz="1000" b="1" dirty="0"/>
              <a:t> and </a:t>
            </a:r>
            <a:r>
              <a:rPr lang="es-ES" sz="1000" b="1" dirty="0" err="1"/>
              <a:t>sundried</a:t>
            </a:r>
            <a:r>
              <a:rPr lang="es-ES" sz="1000" b="1" dirty="0"/>
              <a:t> </a:t>
            </a:r>
            <a:r>
              <a:rPr lang="es-ES" sz="1000" b="1" dirty="0" err="1"/>
              <a:t>tomato</a:t>
            </a:r>
            <a:r>
              <a:rPr lang="es-ES" sz="1000" b="1" dirty="0"/>
              <a:t> 18,60</a:t>
            </a:r>
            <a:br>
              <a:rPr lang="es-ES" sz="1000" b="1" dirty="0"/>
            </a:br>
            <a:r>
              <a:rPr lang="es-ES" sz="1000" b="1" dirty="0" err="1"/>
              <a:t>Grilled</a:t>
            </a:r>
            <a:r>
              <a:rPr lang="es-ES" sz="1000" b="1" dirty="0"/>
              <a:t> </a:t>
            </a:r>
            <a:r>
              <a:rPr lang="es-ES" sz="1000" b="1" dirty="0" err="1"/>
              <a:t>chicken</a:t>
            </a:r>
            <a:r>
              <a:rPr lang="es-ES" sz="1000" b="1" dirty="0"/>
              <a:t> </a:t>
            </a:r>
            <a:r>
              <a:rPr lang="es-ES" sz="1000" b="1" dirty="0" err="1"/>
              <a:t>paillard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green</a:t>
            </a:r>
            <a:r>
              <a:rPr lang="es-ES" sz="1000" b="1" dirty="0"/>
              <a:t> </a:t>
            </a:r>
            <a:r>
              <a:rPr lang="es-ES" sz="1000" b="1" dirty="0" err="1"/>
              <a:t>beans</a:t>
            </a:r>
            <a:r>
              <a:rPr lang="es-ES" sz="1000" b="1" dirty="0"/>
              <a:t>, </a:t>
            </a:r>
            <a:r>
              <a:rPr lang="es-ES" sz="1000" b="1" dirty="0" err="1"/>
              <a:t>sundried</a:t>
            </a:r>
            <a:r>
              <a:rPr lang="es-ES" sz="1000" b="1" dirty="0"/>
              <a:t> </a:t>
            </a:r>
            <a:r>
              <a:rPr lang="es-ES" sz="1000" b="1" dirty="0" err="1"/>
              <a:t>tomato</a:t>
            </a:r>
            <a:r>
              <a:rPr lang="es-ES" sz="1000" b="1" dirty="0"/>
              <a:t> and </a:t>
            </a:r>
            <a:r>
              <a:rPr lang="es-ES" sz="1000" b="1" dirty="0" err="1"/>
              <a:t>soybean</a:t>
            </a:r>
            <a:r>
              <a:rPr lang="es-ES" sz="1000" b="1" dirty="0"/>
              <a:t> </a:t>
            </a:r>
            <a:r>
              <a:rPr lang="es-ES" sz="1000" b="1" dirty="0" err="1"/>
              <a:t>sprouts</a:t>
            </a:r>
            <a:r>
              <a:rPr lang="es-ES" sz="1000" b="1" dirty="0"/>
              <a:t> 16,90</a:t>
            </a: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FC704A9-5081-9ED8-9EFB-810DB2A7B2A3}"/>
              </a:ext>
            </a:extLst>
          </p:cNvPr>
          <p:cNvCxnSpPr>
            <a:cxnSpLocks/>
          </p:cNvCxnSpPr>
          <p:nvPr/>
        </p:nvCxnSpPr>
        <p:spPr>
          <a:xfrm>
            <a:off x="1143000" y="668353"/>
            <a:ext cx="9906000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3EA3143A-0817-A6D7-8E0D-BCDDAC60FEED}"/>
              </a:ext>
            </a:extLst>
          </p:cNvPr>
          <p:cNvSpPr txBox="1"/>
          <p:nvPr/>
        </p:nvSpPr>
        <p:spPr>
          <a:xfrm>
            <a:off x="1380932" y="1728444"/>
            <a:ext cx="3628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RICE AND PASTA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B2290E0-4CF3-16AB-957C-CF7D334C4BFD}"/>
              </a:ext>
            </a:extLst>
          </p:cNvPr>
          <p:cNvSpPr txBox="1"/>
          <p:nvPr/>
        </p:nvSpPr>
        <p:spPr>
          <a:xfrm>
            <a:off x="1380931" y="2249664"/>
            <a:ext cx="3812522" cy="1216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000" b="1" dirty="0" err="1"/>
              <a:t>Carnaroli</a:t>
            </a:r>
            <a:r>
              <a:rPr lang="es-ES" sz="1000" b="1" dirty="0"/>
              <a:t> rice “</a:t>
            </a:r>
            <a:r>
              <a:rPr lang="es-ES" sz="1000" b="1" dirty="0" err="1"/>
              <a:t>llauna</a:t>
            </a:r>
            <a:r>
              <a:rPr lang="es-ES" sz="1000" b="1" dirty="0"/>
              <a:t>”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cuttlefish</a:t>
            </a:r>
            <a:r>
              <a:rPr lang="es-ES" sz="1000" b="1" dirty="0"/>
              <a:t> and </a:t>
            </a:r>
            <a:r>
              <a:rPr lang="es-ES" sz="1000" b="1" dirty="0" err="1"/>
              <a:t>prawn</a:t>
            </a:r>
            <a:r>
              <a:rPr lang="es-ES" sz="1000" b="1" dirty="0"/>
              <a:t> 20,50</a:t>
            </a:r>
            <a:br>
              <a:rPr lang="es-ES" sz="1000" b="1" dirty="0"/>
            </a:br>
            <a:r>
              <a:rPr lang="es-ES" sz="1000" b="1" dirty="0"/>
              <a:t>Oven-</a:t>
            </a:r>
            <a:r>
              <a:rPr lang="es-ES" sz="1000" b="1" dirty="0" err="1"/>
              <a:t>baked</a:t>
            </a:r>
            <a:r>
              <a:rPr lang="es-ES" sz="1000" b="1" dirty="0"/>
              <a:t> rice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matured</a:t>
            </a:r>
            <a:r>
              <a:rPr lang="es-ES" sz="1000" b="1" dirty="0"/>
              <a:t> </a:t>
            </a:r>
            <a:r>
              <a:rPr lang="es-ES" sz="1000" b="1" dirty="0" err="1"/>
              <a:t>beef</a:t>
            </a:r>
            <a:r>
              <a:rPr lang="es-ES" sz="1000" b="1" dirty="0"/>
              <a:t> </a:t>
            </a:r>
            <a:r>
              <a:rPr lang="es-ES" sz="1000" b="1" dirty="0" err="1"/>
              <a:t>loin</a:t>
            </a:r>
            <a:r>
              <a:rPr lang="es-ES" sz="1000" b="1" dirty="0"/>
              <a:t> and </a:t>
            </a:r>
            <a:r>
              <a:rPr lang="es-ES" sz="1000" b="1" dirty="0" err="1"/>
              <a:t>mushrooms</a:t>
            </a:r>
            <a:r>
              <a:rPr lang="es-ES" sz="1000" b="1" dirty="0"/>
              <a:t> 20,50</a:t>
            </a:r>
            <a:br>
              <a:rPr lang="es-ES" sz="1000" b="1" dirty="0"/>
            </a:br>
            <a:r>
              <a:rPr lang="es-ES" sz="1000" b="1" dirty="0" err="1"/>
              <a:t>Rigatoni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smoked</a:t>
            </a:r>
            <a:r>
              <a:rPr lang="es-ES" sz="1000" b="1" dirty="0"/>
              <a:t> </a:t>
            </a:r>
            <a:r>
              <a:rPr lang="es-ES" sz="1000" b="1" dirty="0" err="1"/>
              <a:t>burrata</a:t>
            </a:r>
            <a:r>
              <a:rPr lang="es-ES" sz="1000" b="1" dirty="0"/>
              <a:t>, red pesto and </a:t>
            </a:r>
            <a:r>
              <a:rPr lang="es-ES" sz="1000" b="1" dirty="0" err="1"/>
              <a:t>hazelnuts</a:t>
            </a:r>
            <a:r>
              <a:rPr lang="es-ES" sz="1000" b="1" dirty="0"/>
              <a:t> 16,85</a:t>
            </a:r>
            <a:br>
              <a:rPr lang="es-ES" sz="1000" b="1" dirty="0"/>
            </a:br>
            <a:r>
              <a:rPr lang="es-ES" sz="1000" b="1" dirty="0" err="1"/>
              <a:t>Roast</a:t>
            </a:r>
            <a:r>
              <a:rPr lang="es-ES" sz="1000" b="1" dirty="0"/>
              <a:t> </a:t>
            </a:r>
            <a:r>
              <a:rPr lang="es-ES" sz="1000" b="1" dirty="0" err="1"/>
              <a:t>cannelloni</a:t>
            </a:r>
            <a:r>
              <a:rPr lang="es-ES" sz="1000" b="1" dirty="0"/>
              <a:t> </a:t>
            </a:r>
            <a:r>
              <a:rPr lang="es-ES" sz="1000" b="1" dirty="0" err="1"/>
              <a:t>with</a:t>
            </a:r>
            <a:r>
              <a:rPr lang="es-ES" sz="1000" b="1" dirty="0"/>
              <a:t> </a:t>
            </a:r>
            <a:r>
              <a:rPr lang="es-ES" sz="1000" b="1" dirty="0" err="1"/>
              <a:t>truffle</a:t>
            </a:r>
            <a:r>
              <a:rPr lang="es-ES" sz="1000" b="1" dirty="0"/>
              <a:t> and foie 18,80</a:t>
            </a:r>
          </a:p>
          <a:p>
            <a:pPr>
              <a:lnSpc>
                <a:spcPts val="1800"/>
              </a:lnSpc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5DEA276-1BEE-299A-3994-FBD070187AC1}"/>
              </a:ext>
            </a:extLst>
          </p:cNvPr>
          <p:cNvSpPr txBox="1"/>
          <p:nvPr/>
        </p:nvSpPr>
        <p:spPr>
          <a:xfrm>
            <a:off x="6720424" y="1513359"/>
            <a:ext cx="4108483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MORDISCO </a:t>
            </a:r>
          </a:p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CLASSICS</a:t>
            </a:r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200" b="1" dirty="0">
                <a:solidFill>
                  <a:schemeClr val="accent3"/>
                </a:solidFill>
              </a:rPr>
              <a:t>MONDAY: Truffled tagliolini 14,80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TUESDAY: Minted peas 10,50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WEDNESDAY: Roast beef with mushroom sauce 13,80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THURSDAY: Bean salad with smoked salmon 15,50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FRIDAY: Chicken curry 12,30</a:t>
            </a:r>
          </a:p>
          <a:p>
            <a:br>
              <a:rPr lang="en-US" sz="1200" b="1" dirty="0">
                <a:solidFill>
                  <a:schemeClr val="accent3"/>
                </a:solidFill>
              </a:rPr>
            </a:br>
            <a:r>
              <a:rPr lang="en-US" sz="1200" b="1" dirty="0">
                <a:solidFill>
                  <a:schemeClr val="accent3"/>
                </a:solidFill>
              </a:rPr>
              <a:t>SATURDAY &amp; SUNDAY: Bhutan potatoes 9,90</a:t>
            </a: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756538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E3952-BC72-CBBD-D834-6571EA0CE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B93419E8-8F7D-ABD9-6D45-55B39C679D64}"/>
              </a:ext>
            </a:extLst>
          </p:cNvPr>
          <p:cNvCxnSpPr>
            <a:cxnSpLocks/>
          </p:cNvCxnSpPr>
          <p:nvPr/>
        </p:nvCxnSpPr>
        <p:spPr>
          <a:xfrm>
            <a:off x="5202382" y="592282"/>
            <a:ext cx="5846618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1A79423E-EED7-6CDD-9CDF-257DEB6B4FA5}"/>
              </a:ext>
            </a:extLst>
          </p:cNvPr>
          <p:cNvSpPr txBox="1">
            <a:spLocks/>
          </p:cNvSpPr>
          <p:nvPr/>
        </p:nvSpPr>
        <p:spPr>
          <a:xfrm>
            <a:off x="7079686" y="1534569"/>
            <a:ext cx="3563661" cy="2266033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Cheesecake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8.20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000" b="1" dirty="0"/>
              <a:t>Strawberries au gratin with cream 7,50</a:t>
            </a:r>
            <a:br>
              <a:rPr lang="en-US" sz="1000" b="1" dirty="0"/>
            </a:br>
            <a:r>
              <a:rPr lang="en-US" sz="1000" b="1" dirty="0"/>
              <a:t>French toast with bergamot ice cream 7,80</a:t>
            </a:r>
            <a:br>
              <a:rPr lang="en-US" sz="1000" b="1" dirty="0"/>
            </a:br>
            <a:r>
              <a:rPr lang="en-US" sz="1000" b="1" dirty="0"/>
              <a:t>Apple tarte tatin with cinnamon ice cream 8,50</a:t>
            </a:r>
            <a:br>
              <a:rPr lang="en-US" sz="1000" b="1" dirty="0"/>
            </a:br>
            <a:r>
              <a:rPr lang="en-US" sz="1000" b="1" dirty="0"/>
              <a:t>Chocolate sponge cake with cream and apricot 7,90</a:t>
            </a: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28A9A4E-8621-5A25-9AA0-D4581754577A}"/>
              </a:ext>
            </a:extLst>
          </p:cNvPr>
          <p:cNvSpPr txBox="1"/>
          <p:nvPr/>
        </p:nvSpPr>
        <p:spPr>
          <a:xfrm>
            <a:off x="6564417" y="916251"/>
            <a:ext cx="408210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DESSERTS</a:t>
            </a: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9B5E10A-2EBF-B0D8-CBC0-8BD40A231658}"/>
              </a:ext>
            </a:extLst>
          </p:cNvPr>
          <p:cNvSpPr txBox="1"/>
          <p:nvPr/>
        </p:nvSpPr>
        <p:spPr>
          <a:xfrm>
            <a:off x="7079685" y="3993168"/>
            <a:ext cx="3737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Ask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our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Daily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dishes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and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our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Cocktails</a:t>
            </a:r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699C181-C68E-E0CA-F358-E27B653175D7}"/>
              </a:ext>
            </a:extLst>
          </p:cNvPr>
          <p:cNvSpPr txBox="1"/>
          <p:nvPr/>
        </p:nvSpPr>
        <p:spPr>
          <a:xfrm>
            <a:off x="7298097" y="6012490"/>
            <a:ext cx="31268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700" b="1" dirty="0">
                <a:solidFill>
                  <a:srgbClr val="141413"/>
                </a:solidFill>
                <a:latin typeface="Helvetica" pitchFamily="2" charset="0"/>
              </a:rPr>
              <a:t>*</a:t>
            </a:r>
            <a:r>
              <a:rPr lang="en-US" sz="800" dirty="0"/>
              <a:t>We have information available for people with allergies or intolerances.</a:t>
            </a:r>
            <a:br>
              <a:rPr lang="en-US" sz="800" dirty="0"/>
            </a:br>
            <a:r>
              <a:rPr lang="en-US" sz="800" dirty="0"/>
              <a:t>Prices in Euros. 10% VAT included</a:t>
            </a:r>
            <a:br>
              <a:rPr lang="en-US" sz="800" dirty="0"/>
            </a:br>
            <a:r>
              <a:rPr lang="en-US" sz="800" dirty="0"/>
              <a:t>@mordiscobarcelona</a:t>
            </a:r>
            <a:endParaRPr lang="es-ES" sz="70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8649AF-B56E-3396-1D7C-8482AA2BD864}"/>
              </a:ext>
            </a:extLst>
          </p:cNvPr>
          <p:cNvSpPr txBox="1"/>
          <p:nvPr/>
        </p:nvSpPr>
        <p:spPr>
          <a:xfrm>
            <a:off x="7079685" y="4815601"/>
            <a:ext cx="24307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MORDISCO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is</a:t>
            </a:r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always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a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temptation</a:t>
            </a:r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799F00A5-11AA-3D9D-D6AF-0B18A64E2C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3" b="7439"/>
          <a:stretch/>
        </p:blipFill>
        <p:spPr bwMode="auto">
          <a:xfrm>
            <a:off x="9180791" y="4887250"/>
            <a:ext cx="1844611" cy="117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E8709658-90C7-1190-1DDC-AD351BCF101F}"/>
              </a:ext>
            </a:extLst>
          </p:cNvPr>
          <p:cNvSpPr txBox="1"/>
          <p:nvPr/>
        </p:nvSpPr>
        <p:spPr>
          <a:xfrm>
            <a:off x="8208207" y="5187364"/>
            <a:ext cx="2216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C00000"/>
                </a:solidFill>
              </a:rPr>
              <a:t>as Eva </a:t>
            </a:r>
            <a:r>
              <a:rPr lang="es-ES" sz="2000" b="1" dirty="0" err="1">
                <a:solidFill>
                  <a:srgbClr val="C00000"/>
                </a:solidFill>
              </a:rPr>
              <a:t>was</a:t>
            </a:r>
            <a:endParaRPr lang="es-E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25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E3B3B-FB3E-F294-2C69-A7B128C2B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614A7470-28BB-58FB-18CE-9715556B883A}"/>
              </a:ext>
            </a:extLst>
          </p:cNvPr>
          <p:cNvSpPr txBox="1">
            <a:spLocks/>
          </p:cNvSpPr>
          <p:nvPr/>
        </p:nvSpPr>
        <p:spPr>
          <a:xfrm>
            <a:off x="1945912" y="1315621"/>
            <a:ext cx="5742654" cy="4303795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 err="1"/>
              <a:t>Brioix</a:t>
            </a:r>
            <a:r>
              <a:rPr lang="es-ES" sz="1000" b="1" dirty="0"/>
              <a:t> de </a:t>
            </a:r>
            <a:r>
              <a:rPr lang="es-ES" sz="1000" b="1" dirty="0" err="1"/>
              <a:t>tòfona</a:t>
            </a:r>
            <a:r>
              <a:rPr lang="es-ES" sz="1000" b="1" dirty="0"/>
              <a:t> negra al vapor</a:t>
            </a:r>
            <a:r>
              <a:rPr lang="es-ES" sz="1000" dirty="0"/>
              <a:t> </a:t>
            </a:r>
            <a:r>
              <a:rPr lang="es-ES" sz="1000" b="1" dirty="0"/>
              <a:t>16,50</a:t>
            </a:r>
            <a:br>
              <a:rPr lang="es-ES" sz="1000" b="1" dirty="0"/>
            </a:br>
            <a:r>
              <a:rPr lang="es-ES" sz="1000" b="1" dirty="0" err="1"/>
              <a:t>Croquetes</a:t>
            </a:r>
            <a:r>
              <a:rPr lang="es-ES" sz="1000" b="1" dirty="0"/>
              <a:t> cremoses de pernil </a:t>
            </a:r>
            <a:r>
              <a:rPr lang="es-ES" sz="1000" b="1" dirty="0" err="1"/>
              <a:t>ibèric</a:t>
            </a:r>
            <a:r>
              <a:rPr lang="es-ES" sz="1000" b="1" dirty="0"/>
              <a:t> (6u) 12,65</a:t>
            </a:r>
            <a:br>
              <a:rPr lang="es-ES" sz="1000" b="1" dirty="0"/>
            </a:br>
            <a:r>
              <a:rPr lang="es-ES" sz="1000" b="1" dirty="0" err="1"/>
              <a:t>Croquetes</a:t>
            </a:r>
            <a:r>
              <a:rPr lang="es-ES" sz="1000" b="1" dirty="0"/>
              <a:t> de portobello, </a:t>
            </a:r>
            <a:r>
              <a:rPr lang="es-ES" sz="1000" b="1" dirty="0" err="1"/>
              <a:t>tòfona</a:t>
            </a:r>
            <a:r>
              <a:rPr lang="es-ES" sz="1000" b="1" dirty="0"/>
              <a:t> i </a:t>
            </a:r>
            <a:r>
              <a:rPr lang="es-ES" sz="1000" b="1" dirty="0" err="1"/>
              <a:t>formatge</a:t>
            </a:r>
            <a:r>
              <a:rPr lang="es-ES" sz="1000" b="1" dirty="0"/>
              <a:t>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/>
              <a:t>Idiazabal (6u) 12,65</a:t>
            </a:r>
            <a:br>
              <a:rPr lang="es-ES" sz="1000" b="1" dirty="0"/>
            </a:br>
            <a:r>
              <a:rPr lang="es-ES" sz="1000" b="1" dirty="0" err="1"/>
              <a:t>Anxova</a:t>
            </a:r>
            <a:r>
              <a:rPr lang="es-ES" sz="1000" b="1" dirty="0"/>
              <a:t> </a:t>
            </a:r>
            <a:r>
              <a:rPr lang="es-ES" sz="1000" b="1" dirty="0" err="1"/>
              <a:t>amb</a:t>
            </a:r>
            <a:r>
              <a:rPr lang="es-ES" sz="1000" b="1" dirty="0"/>
              <a:t> </a:t>
            </a:r>
            <a:r>
              <a:rPr lang="es-ES" sz="1000" b="1" dirty="0" err="1"/>
              <a:t>mantega</a:t>
            </a:r>
            <a:r>
              <a:rPr lang="es-ES" sz="1000" b="1" dirty="0"/>
              <a:t> fumada (4u) 14,80</a:t>
            </a:r>
            <a:br>
              <a:rPr lang="es-ES" sz="1000" b="1" dirty="0"/>
            </a:br>
            <a:r>
              <a:rPr lang="es-ES" sz="1000" b="1" dirty="0" err="1"/>
              <a:t>Els</a:t>
            </a:r>
            <a:r>
              <a:rPr lang="es-ES" sz="1000" b="1" dirty="0"/>
              <a:t> </a:t>
            </a:r>
            <a:r>
              <a:rPr lang="es-ES" sz="1000" b="1" dirty="0" err="1"/>
              <a:t>nostres</a:t>
            </a:r>
            <a:r>
              <a:rPr lang="es-ES" sz="1000" b="1" dirty="0"/>
              <a:t> </a:t>
            </a:r>
            <a:r>
              <a:rPr lang="es-ES" sz="1000" b="1" dirty="0" err="1"/>
              <a:t>xurros</a:t>
            </a:r>
            <a:r>
              <a:rPr lang="es-ES" sz="1000" b="1" dirty="0"/>
              <a:t> de </a:t>
            </a:r>
            <a:r>
              <a:rPr lang="es-ES" sz="1000" b="1" dirty="0" err="1"/>
              <a:t>patates</a:t>
            </a:r>
            <a:r>
              <a:rPr lang="es-ES" sz="1000" b="1" dirty="0"/>
              <a:t> braves 11,85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/>
              <a:t>Calamar </a:t>
            </a:r>
            <a:r>
              <a:rPr lang="es-ES" sz="1000" b="1" dirty="0" err="1"/>
              <a:t>fresc</a:t>
            </a:r>
            <a:r>
              <a:rPr lang="es-ES" sz="1000" b="1" dirty="0"/>
              <a:t> a la romana (120gr) 14,50</a:t>
            </a:r>
            <a:br>
              <a:rPr lang="es-ES" sz="1000" b="1" dirty="0"/>
            </a:br>
            <a:r>
              <a:rPr lang="es-ES" sz="1000" b="1" dirty="0" err="1"/>
              <a:t>Dumpling</a:t>
            </a:r>
            <a:r>
              <a:rPr lang="es-ES" sz="1000" b="1" dirty="0"/>
              <a:t> de </a:t>
            </a:r>
            <a:r>
              <a:rPr lang="es-ES" sz="1000" b="1" dirty="0" err="1"/>
              <a:t>costella</a:t>
            </a:r>
            <a:r>
              <a:rPr lang="es-ES" sz="1000" b="1" dirty="0"/>
              <a:t> </a:t>
            </a:r>
            <a:r>
              <a:rPr lang="es-ES" sz="1000" b="1" dirty="0" err="1"/>
              <a:t>ibèrica</a:t>
            </a:r>
            <a:r>
              <a:rPr lang="es-ES" sz="1000" b="1" dirty="0"/>
              <a:t>, </a:t>
            </a:r>
            <a:r>
              <a:rPr lang="es-ES" sz="1000" b="1" dirty="0" err="1"/>
              <a:t>verdures</a:t>
            </a:r>
            <a:r>
              <a:rPr lang="es-ES" sz="1000" b="1" dirty="0"/>
              <a:t>, </a:t>
            </a:r>
            <a:r>
              <a:rPr lang="es-ES" sz="1000" b="1" dirty="0" err="1"/>
              <a:t>coriandre</a:t>
            </a:r>
            <a:r>
              <a:rPr lang="es-ES" sz="1000" b="1" dirty="0"/>
              <a:t>,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/>
              <a:t> </a:t>
            </a:r>
            <a:r>
              <a:rPr lang="es-ES" sz="1000" b="1" dirty="0" err="1"/>
              <a:t>cacauet</a:t>
            </a:r>
            <a:r>
              <a:rPr lang="es-ES" sz="1000" b="1" dirty="0"/>
              <a:t> i </a:t>
            </a:r>
            <a:r>
              <a:rPr lang="es-ES" sz="1000" b="1" dirty="0" err="1"/>
              <a:t>hoisin</a:t>
            </a:r>
            <a:r>
              <a:rPr lang="es-ES" sz="1000" b="1" dirty="0"/>
              <a:t> 15,60</a:t>
            </a:r>
            <a:br>
              <a:rPr lang="es-ES" sz="1000" b="1" dirty="0"/>
            </a:br>
            <a:r>
              <a:rPr lang="es-ES" sz="1000" b="1" dirty="0"/>
              <a:t>Coca </a:t>
            </a:r>
            <a:r>
              <a:rPr lang="es-ES" sz="1000" b="1" dirty="0" err="1"/>
              <a:t>d’oli</a:t>
            </a:r>
            <a:r>
              <a:rPr lang="es-ES" sz="1000" b="1" dirty="0"/>
              <a:t> </a:t>
            </a:r>
            <a:r>
              <a:rPr lang="es-ES" sz="1000" b="1" dirty="0" err="1"/>
              <a:t>amb</a:t>
            </a:r>
            <a:r>
              <a:rPr lang="es-ES" sz="1000" b="1" dirty="0"/>
              <a:t> </a:t>
            </a:r>
            <a:r>
              <a:rPr lang="es-ES" sz="1000" b="1" dirty="0" err="1"/>
              <a:t>tomàquet</a:t>
            </a:r>
            <a:r>
              <a:rPr lang="es-ES" sz="1000" b="1" dirty="0"/>
              <a:t> 4,85</a:t>
            </a:r>
            <a:br>
              <a:rPr lang="es-ES" sz="1000" b="1" dirty="0"/>
            </a:br>
            <a:r>
              <a:rPr lang="es-ES" sz="1000" b="1" dirty="0" err="1"/>
              <a:t>Seitons</a:t>
            </a:r>
            <a:r>
              <a:rPr lang="es-ES" sz="1000" b="1" dirty="0"/>
              <a:t> </a:t>
            </a:r>
            <a:r>
              <a:rPr lang="es-ES" sz="1000" b="1" dirty="0" err="1"/>
              <a:t>cruixents</a:t>
            </a:r>
            <a:r>
              <a:rPr lang="es-ES" sz="1000" b="1" dirty="0"/>
              <a:t> </a:t>
            </a:r>
            <a:r>
              <a:rPr lang="es-ES" sz="1000" b="1" dirty="0" err="1"/>
              <a:t>amb</a:t>
            </a:r>
            <a:r>
              <a:rPr lang="es-ES" sz="1000" b="1" dirty="0"/>
              <a:t> </a:t>
            </a:r>
            <a:r>
              <a:rPr lang="es-ES" sz="1000" b="1" dirty="0" err="1"/>
              <a:t>alfàbrega</a:t>
            </a:r>
            <a:r>
              <a:rPr lang="es-ES" sz="1000" b="1" dirty="0"/>
              <a:t> i </a:t>
            </a:r>
            <a:r>
              <a:rPr lang="es-ES" sz="1000" b="1" dirty="0" err="1"/>
              <a:t>llima</a:t>
            </a:r>
            <a:r>
              <a:rPr lang="es-ES" sz="1000" b="1" dirty="0"/>
              <a:t> 14,60</a:t>
            </a:r>
            <a:br>
              <a:rPr lang="es-ES" sz="1000" b="1" dirty="0"/>
            </a:br>
            <a:r>
              <a:rPr lang="es-ES" sz="1000" b="1" dirty="0" err="1"/>
              <a:t>Carpaccio</a:t>
            </a:r>
            <a:r>
              <a:rPr lang="es-ES" sz="1000" b="1" dirty="0"/>
              <a:t> de </a:t>
            </a:r>
            <a:r>
              <a:rPr lang="es-ES" sz="1000" b="1" dirty="0" err="1"/>
              <a:t>vedella</a:t>
            </a:r>
            <a:r>
              <a:rPr lang="es-ES" sz="1000" b="1" dirty="0"/>
              <a:t> </a:t>
            </a:r>
            <a:r>
              <a:rPr lang="es-ES" sz="1000" b="1" dirty="0" err="1"/>
              <a:t>amb</a:t>
            </a:r>
            <a:r>
              <a:rPr lang="es-ES" sz="1000" b="1" dirty="0"/>
              <a:t> foie 12,50</a:t>
            </a:r>
            <a:br>
              <a:rPr lang="es-ES" sz="1000" b="1" dirty="0"/>
            </a:br>
            <a:r>
              <a:rPr lang="es-ES" sz="1000" b="1" dirty="0" err="1"/>
              <a:t>Mandonguilles</a:t>
            </a:r>
            <a:r>
              <a:rPr lang="es-ES" sz="1000" b="1" dirty="0"/>
              <a:t> </a:t>
            </a:r>
            <a:r>
              <a:rPr lang="es-ES" sz="1000" b="1" dirty="0" err="1"/>
              <a:t>petites</a:t>
            </a:r>
            <a:r>
              <a:rPr lang="es-ES" sz="1000" b="1" dirty="0"/>
              <a:t> </a:t>
            </a:r>
            <a:r>
              <a:rPr lang="es-ES" sz="1000" b="1" dirty="0" err="1"/>
              <a:t>amb</a:t>
            </a:r>
            <a:r>
              <a:rPr lang="es-ES" sz="1000" b="1" dirty="0"/>
              <a:t> </a:t>
            </a:r>
            <a:r>
              <a:rPr lang="es-ES" sz="1000" b="1" dirty="0" err="1"/>
              <a:t>ceps</a:t>
            </a:r>
            <a:r>
              <a:rPr lang="es-ES" sz="1000" b="1" dirty="0"/>
              <a:t> i </a:t>
            </a:r>
            <a:r>
              <a:rPr lang="es-ES" sz="1000" b="1" dirty="0" err="1"/>
              <a:t>tòfona</a:t>
            </a:r>
            <a:r>
              <a:rPr lang="es-ES" sz="1000" b="1" dirty="0"/>
              <a:t> 15,90</a:t>
            </a:r>
            <a:br>
              <a:rPr lang="es-ES" sz="1000" b="1" dirty="0"/>
            </a:br>
            <a:r>
              <a:rPr lang="es-ES" sz="1000" b="1" dirty="0" err="1"/>
              <a:t>Tomàquet</a:t>
            </a:r>
            <a:r>
              <a:rPr lang="es-ES" sz="1000" b="1" dirty="0"/>
              <a:t> </a:t>
            </a:r>
            <a:r>
              <a:rPr lang="es-ES" sz="1000" b="1" dirty="0" err="1"/>
              <a:t>confitat</a:t>
            </a:r>
            <a:r>
              <a:rPr lang="es-ES" sz="1000" b="1" dirty="0"/>
              <a:t> </a:t>
            </a:r>
            <a:r>
              <a:rPr lang="es-ES" sz="1000" b="1" dirty="0" err="1"/>
              <a:t>amb</a:t>
            </a:r>
            <a:r>
              <a:rPr lang="es-ES" sz="1000" b="1" dirty="0"/>
              <a:t> </a:t>
            </a:r>
            <a:r>
              <a:rPr lang="es-ES" sz="1000" b="1" dirty="0" err="1"/>
              <a:t>cireres</a:t>
            </a:r>
            <a:r>
              <a:rPr lang="es-ES" sz="1000" b="1" dirty="0"/>
              <a:t> 16,50</a:t>
            </a:r>
            <a:br>
              <a:rPr lang="es-ES" sz="1000" b="1" dirty="0"/>
            </a:br>
            <a:r>
              <a:rPr lang="es-ES" sz="1000" b="1" dirty="0" err="1"/>
              <a:t>Burrata</a:t>
            </a:r>
            <a:r>
              <a:rPr lang="es-ES" sz="1000" b="1" dirty="0"/>
              <a:t> </a:t>
            </a:r>
            <a:r>
              <a:rPr lang="es-ES" sz="1000" b="1" dirty="0" err="1"/>
              <a:t>tèbia</a:t>
            </a:r>
            <a:r>
              <a:rPr lang="es-ES" sz="1000" b="1" dirty="0"/>
              <a:t> </a:t>
            </a:r>
            <a:r>
              <a:rPr lang="es-ES" sz="1000" b="1" dirty="0" err="1"/>
              <a:t>amb</a:t>
            </a:r>
            <a:r>
              <a:rPr lang="es-ES" sz="1000" b="1" dirty="0"/>
              <a:t> ceba </a:t>
            </a:r>
            <a:r>
              <a:rPr lang="es-ES" sz="1000" b="1" dirty="0" err="1"/>
              <a:t>dolça</a:t>
            </a:r>
            <a:r>
              <a:rPr lang="es-ES" sz="1000" b="1" dirty="0"/>
              <a:t> i pipes </a:t>
            </a:r>
            <a:r>
              <a:rPr lang="es-ES" sz="1000" b="1" dirty="0" err="1"/>
              <a:t>garrapinyades</a:t>
            </a:r>
            <a:r>
              <a:rPr lang="es-ES" sz="1000" b="1" dirty="0"/>
              <a:t> 18,50</a:t>
            </a:r>
            <a:br>
              <a:rPr lang="es-ES" sz="1000" b="1" dirty="0"/>
            </a:br>
            <a:r>
              <a:rPr lang="es-ES" sz="1000" b="1" dirty="0"/>
              <a:t>Porro a la flama </a:t>
            </a:r>
            <a:r>
              <a:rPr lang="es-ES" sz="1000" b="1" dirty="0" err="1"/>
              <a:t>amb</a:t>
            </a:r>
            <a:r>
              <a:rPr lang="es-ES" sz="1000" b="1" dirty="0"/>
              <a:t> romesco, </a:t>
            </a:r>
            <a:r>
              <a:rPr lang="es-ES" sz="1000" b="1" dirty="0" err="1"/>
              <a:t>all</a:t>
            </a:r>
            <a:r>
              <a:rPr lang="es-ES" sz="1000" b="1" dirty="0"/>
              <a:t> negre i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/>
              <a:t>sardina fumada 13,50</a:t>
            </a:r>
            <a:br>
              <a:rPr lang="es-ES" sz="1000" b="1" dirty="0"/>
            </a:br>
            <a:r>
              <a:rPr lang="es-ES" sz="1000" b="1" dirty="0"/>
              <a:t>Ceviche de gambes </a:t>
            </a:r>
            <a:r>
              <a:rPr lang="es-ES" sz="1000" b="1" dirty="0" err="1"/>
              <a:t>picant</a:t>
            </a:r>
            <a:r>
              <a:rPr lang="es-ES" sz="1000" b="1" dirty="0"/>
              <a:t> 15,20</a:t>
            </a:r>
            <a:br>
              <a:rPr lang="es-ES" sz="1000" b="1" dirty="0"/>
            </a:br>
            <a:r>
              <a:rPr lang="es-ES" sz="1000" b="1" dirty="0"/>
              <a:t>Rap </a:t>
            </a:r>
            <a:r>
              <a:rPr lang="es-ES" sz="1000" b="1" dirty="0" err="1"/>
              <a:t>cruixent</a:t>
            </a:r>
            <a:r>
              <a:rPr lang="es-ES" sz="1000" b="1" dirty="0"/>
              <a:t> </a:t>
            </a:r>
            <a:r>
              <a:rPr lang="es-ES" sz="1000" b="1" dirty="0" err="1"/>
              <a:t>amb</a:t>
            </a:r>
            <a:r>
              <a:rPr lang="es-ES" sz="1000" b="1" dirty="0"/>
              <a:t> </a:t>
            </a:r>
            <a:r>
              <a:rPr lang="es-ES" sz="1000" b="1" dirty="0" err="1"/>
              <a:t>albergínia</a:t>
            </a:r>
            <a:r>
              <a:rPr lang="es-ES" sz="1000" b="1" dirty="0"/>
              <a:t> 19,00</a:t>
            </a:r>
            <a:br>
              <a:rPr lang="es-ES" sz="1000" b="1" dirty="0"/>
            </a:br>
            <a:r>
              <a:rPr lang="es-ES" sz="1000" b="1" dirty="0" err="1"/>
              <a:t>Tonyina</a:t>
            </a:r>
            <a:r>
              <a:rPr lang="es-ES" sz="1000" b="1" dirty="0"/>
              <a:t> </a:t>
            </a:r>
            <a:r>
              <a:rPr lang="es-ES" sz="1000" b="1" dirty="0" err="1"/>
              <a:t>amb</a:t>
            </a:r>
            <a:r>
              <a:rPr lang="es-ES" sz="1000" b="1" dirty="0"/>
              <a:t> </a:t>
            </a:r>
            <a:r>
              <a:rPr lang="es-ES" sz="1000" b="1" dirty="0" err="1"/>
              <a:t>tàrtar</a:t>
            </a:r>
            <a:r>
              <a:rPr lang="es-ES" sz="1000" b="1" dirty="0"/>
              <a:t> </a:t>
            </a:r>
            <a:r>
              <a:rPr lang="es-ES" sz="1000" b="1" dirty="0" err="1"/>
              <a:t>d’alvocat</a:t>
            </a:r>
            <a:r>
              <a:rPr lang="es-ES" sz="1000" b="1" dirty="0"/>
              <a:t>, </a:t>
            </a:r>
            <a:r>
              <a:rPr lang="es-ES" sz="1000" b="1" dirty="0" err="1"/>
              <a:t>tomàquet</a:t>
            </a:r>
            <a:r>
              <a:rPr lang="es-ES" sz="1000" b="1" dirty="0"/>
              <a:t>,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000" b="1" dirty="0"/>
              <a:t>mango i </a:t>
            </a:r>
            <a:r>
              <a:rPr lang="es-ES" sz="1000" b="1" dirty="0" err="1"/>
              <a:t>coriandre</a:t>
            </a:r>
            <a:r>
              <a:rPr lang="es-ES" sz="1000" b="1" dirty="0"/>
              <a:t> 18,55</a:t>
            </a: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4C20931-EC57-2124-0DFF-5004EEB70FAE}"/>
              </a:ext>
            </a:extLst>
          </p:cNvPr>
          <p:cNvSpPr txBox="1"/>
          <p:nvPr/>
        </p:nvSpPr>
        <p:spPr>
          <a:xfrm>
            <a:off x="1393209" y="1218210"/>
            <a:ext cx="27972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PER</a:t>
            </a: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COMPARTIR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1CBBF012-6106-A0AA-C0F5-1A2FB85D8640}"/>
              </a:ext>
            </a:extLst>
          </p:cNvPr>
          <p:cNvCxnSpPr>
            <a:cxnSpLocks/>
          </p:cNvCxnSpPr>
          <p:nvPr/>
        </p:nvCxnSpPr>
        <p:spPr>
          <a:xfrm>
            <a:off x="1143001" y="592282"/>
            <a:ext cx="562494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891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12F29-0DE3-53CC-85A0-8C52714FF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D6B8F0F6-8D7E-1EC5-9522-500E2A65F76A}"/>
              </a:ext>
            </a:extLst>
          </p:cNvPr>
          <p:cNvSpPr txBox="1">
            <a:spLocks/>
          </p:cNvSpPr>
          <p:nvPr/>
        </p:nvSpPr>
        <p:spPr>
          <a:xfrm flipV="1">
            <a:off x="6013580" y="2353309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97B4158-00F7-F1AC-7507-E3078A2D7C2B}"/>
              </a:ext>
            </a:extLst>
          </p:cNvPr>
          <p:cNvSpPr txBox="1"/>
          <p:nvPr/>
        </p:nvSpPr>
        <p:spPr>
          <a:xfrm>
            <a:off x="1380930" y="3781140"/>
            <a:ext cx="2238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CARNS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F44CB67-34F4-945D-DAE8-828ED42218AA}"/>
              </a:ext>
            </a:extLst>
          </p:cNvPr>
          <p:cNvSpPr txBox="1"/>
          <p:nvPr/>
        </p:nvSpPr>
        <p:spPr>
          <a:xfrm>
            <a:off x="1380932" y="4249468"/>
            <a:ext cx="4809331" cy="2370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950" b="1" i="1" dirty="0">
                <a:solidFill>
                  <a:srgbClr val="141413"/>
                </a:solidFill>
                <a:latin typeface="Helvetica" pitchFamily="2" charset="0"/>
              </a:rPr>
              <a:t>Rosita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llom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vedella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d’allet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(120GR) 19,45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Steak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tàrtar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vedella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clàssic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20,55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calent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vedella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herbes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18,50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Hamburguesa Mordisco al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plat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, salsa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xampinyons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o 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4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formatges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16,55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Ànec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cruixent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estil Pequín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cogombre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, ceba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tendra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i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salsa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21,80</a:t>
            </a:r>
          </a:p>
          <a:p>
            <a:pPr>
              <a:lnSpc>
                <a:spcPts val="1800"/>
              </a:lnSpc>
            </a:pP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Milanesa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vedella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rúcula i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tomàquet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sec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18,60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Pallarda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pollastre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mongetes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verdes,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tomàquet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sec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i 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brots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soja 16,90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E4EABFC-078F-A295-37A9-849E4A9162F0}"/>
              </a:ext>
            </a:extLst>
          </p:cNvPr>
          <p:cNvCxnSpPr>
            <a:cxnSpLocks/>
          </p:cNvCxnSpPr>
          <p:nvPr/>
        </p:nvCxnSpPr>
        <p:spPr>
          <a:xfrm>
            <a:off x="1143000" y="668353"/>
            <a:ext cx="9906000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E5C68A99-CB5A-9349-853F-9C1A15A5BE15}"/>
              </a:ext>
            </a:extLst>
          </p:cNvPr>
          <p:cNvSpPr txBox="1"/>
          <p:nvPr/>
        </p:nvSpPr>
        <p:spPr>
          <a:xfrm>
            <a:off x="1380932" y="1728444"/>
            <a:ext cx="3628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PASTES Y ARROSSOS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0F4888F-8F0B-0D17-1D92-0A3F8F281239}"/>
              </a:ext>
            </a:extLst>
          </p:cNvPr>
          <p:cNvSpPr txBox="1"/>
          <p:nvPr/>
        </p:nvSpPr>
        <p:spPr>
          <a:xfrm>
            <a:off x="1380932" y="2233898"/>
            <a:ext cx="3728951" cy="985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d’arròs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Carnaroli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sèpia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i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llagostí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20,50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Arròs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a la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llom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vedella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madurat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i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bolets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20,50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Rigatoni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burrata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fumada, pesto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vermell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i avellanes 16,85</a:t>
            </a:r>
          </a:p>
          <a:p>
            <a:pPr>
              <a:lnSpc>
                <a:spcPts val="1800"/>
              </a:lnSpc>
            </a:pP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Caneló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de rostido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 pitchFamily="2" charset="0"/>
              </a:rPr>
              <a:t>tòfona</a:t>
            </a:r>
            <a:r>
              <a:rPr lang="es-ES" sz="950" b="1" dirty="0">
                <a:solidFill>
                  <a:srgbClr val="141413"/>
                </a:solidFill>
                <a:latin typeface="Helvetica" pitchFamily="2" charset="0"/>
              </a:rPr>
              <a:t> i foie 18,80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D4AD76-05D2-AE4F-AF6D-AC522069A032}"/>
              </a:ext>
            </a:extLst>
          </p:cNvPr>
          <p:cNvSpPr txBox="1"/>
          <p:nvPr/>
        </p:nvSpPr>
        <p:spPr>
          <a:xfrm>
            <a:off x="6649572" y="1438854"/>
            <a:ext cx="4108483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CLÀSSICS</a:t>
            </a:r>
          </a:p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MORDISCO</a:t>
            </a: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DILLUNS: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Tagliolini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amb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tòfona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14,80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DIMARTS: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Pèsols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amb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menta 10,50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DIMECRES: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Roastbeef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amb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salsa de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xampinyons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13,80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DIJOUS: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Amanida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mongetes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amb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salmó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carpier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15,50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DIVENDRES: Pollastre al curry 12,30</a:t>
            </a:r>
          </a:p>
          <a:p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DISSABTE I DIUMENGE: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Patates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1200" b="1" dirty="0" err="1">
                <a:solidFill>
                  <a:schemeClr val="accent6">
                    <a:lumMod val="75000"/>
                  </a:schemeClr>
                </a:solidFill>
              </a:rPr>
              <a:t>bhutan</a:t>
            </a:r>
            <a:r>
              <a:rPr lang="es-ES" sz="1200" b="1" dirty="0">
                <a:solidFill>
                  <a:schemeClr val="accent6">
                    <a:lumMod val="75000"/>
                  </a:schemeClr>
                </a:solidFill>
              </a:rPr>
              <a:t> 9,90</a:t>
            </a: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582485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69BE8-C63A-6121-1F49-A0ED8E2CA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E733CBD6-E0D5-13B8-377C-0ACFFD4366EA}"/>
              </a:ext>
            </a:extLst>
          </p:cNvPr>
          <p:cNvCxnSpPr>
            <a:cxnSpLocks/>
          </p:cNvCxnSpPr>
          <p:nvPr/>
        </p:nvCxnSpPr>
        <p:spPr>
          <a:xfrm>
            <a:off x="5202382" y="592282"/>
            <a:ext cx="5846618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38F6AB6C-4D1B-2E2F-E3FB-F1C880E3C958}"/>
              </a:ext>
            </a:extLst>
          </p:cNvPr>
          <p:cNvSpPr txBox="1">
            <a:spLocks/>
          </p:cNvSpPr>
          <p:nvPr/>
        </p:nvSpPr>
        <p:spPr>
          <a:xfrm>
            <a:off x="7079686" y="1534569"/>
            <a:ext cx="3563661" cy="2266033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Cheesecake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8.20 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Maduixes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gratinades </a:t>
            </a: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crema 7,50 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Torrija </a:t>
            </a: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gelat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de bergamota 7,80 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Tatin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de poma </a:t>
            </a: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gelat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de </a:t>
            </a: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canyella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8,50 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Bescuit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de </a:t>
            </a: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xocolata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, nata i </a:t>
            </a:r>
            <a:r>
              <a:rPr lang="es-ES" sz="950" b="1" dirty="0" err="1">
                <a:solidFill>
                  <a:srgbClr val="141413"/>
                </a:solidFill>
                <a:latin typeface="Helvetica"/>
                <a:cs typeface="Helvetica"/>
              </a:rPr>
              <a:t>albercoc</a:t>
            </a:r>
            <a:r>
              <a:rPr lang="es-ES" sz="950" b="1" dirty="0">
                <a:solidFill>
                  <a:srgbClr val="141413"/>
                </a:solidFill>
                <a:latin typeface="Helvetica"/>
                <a:cs typeface="Helvetica"/>
              </a:rPr>
              <a:t> 7,90</a:t>
            </a: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F6C231A-686B-E5E9-D972-B46ED6BC630B}"/>
              </a:ext>
            </a:extLst>
          </p:cNvPr>
          <p:cNvSpPr txBox="1"/>
          <p:nvPr/>
        </p:nvSpPr>
        <p:spPr>
          <a:xfrm>
            <a:off x="6564417" y="916251"/>
            <a:ext cx="408210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POSTRES </a:t>
            </a: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D385B9F-0BEB-2897-182A-1CB187839CF1}"/>
              </a:ext>
            </a:extLst>
          </p:cNvPr>
          <p:cNvSpPr txBox="1"/>
          <p:nvPr/>
        </p:nvSpPr>
        <p:spPr>
          <a:xfrm>
            <a:off x="6992718" y="4055965"/>
            <a:ext cx="3737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Consulta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els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nostres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Plats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 del día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i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els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nostres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</a:rPr>
              <a:t>Cocktails</a:t>
            </a:r>
            <a:endParaRPr lang="es-ES" sz="20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AD5A257-0ACE-8A0E-9724-101A50A674FF}"/>
              </a:ext>
            </a:extLst>
          </p:cNvPr>
          <p:cNvSpPr txBox="1"/>
          <p:nvPr/>
        </p:nvSpPr>
        <p:spPr>
          <a:xfrm>
            <a:off x="7298097" y="6111333"/>
            <a:ext cx="31268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700" b="1" dirty="0">
                <a:solidFill>
                  <a:srgbClr val="141413"/>
                </a:solidFill>
                <a:latin typeface="Helvetica" pitchFamily="2" charset="0"/>
              </a:rPr>
              <a:t>*</a:t>
            </a:r>
            <a:r>
              <a:rPr lang="es-ES" sz="800" dirty="0" err="1"/>
              <a:t>Disposem</a:t>
            </a:r>
            <a:r>
              <a:rPr lang="es-ES" sz="800" dirty="0"/>
              <a:t> </a:t>
            </a:r>
            <a:r>
              <a:rPr lang="es-ES" sz="800" dirty="0" err="1"/>
              <a:t>d’informació</a:t>
            </a:r>
            <a:r>
              <a:rPr lang="es-ES" sz="800" dirty="0"/>
              <a:t> per a persones </a:t>
            </a:r>
            <a:r>
              <a:rPr lang="es-ES" sz="800" dirty="0" err="1"/>
              <a:t>al·lèrgiques</a:t>
            </a:r>
            <a:r>
              <a:rPr lang="es-ES" sz="800" dirty="0"/>
              <a:t> o </a:t>
            </a:r>
            <a:r>
              <a:rPr lang="es-ES" sz="800" dirty="0" err="1"/>
              <a:t>amb</a:t>
            </a:r>
            <a:r>
              <a:rPr lang="es-ES" sz="800" dirty="0"/>
              <a:t> </a:t>
            </a:r>
            <a:r>
              <a:rPr lang="es-ES" sz="800" dirty="0" err="1"/>
              <a:t>intoleràncies</a:t>
            </a:r>
            <a:r>
              <a:rPr lang="es-ES" sz="800" dirty="0"/>
              <a:t>.</a:t>
            </a:r>
            <a:br>
              <a:rPr lang="es-ES" sz="800" dirty="0"/>
            </a:br>
            <a:r>
              <a:rPr lang="es-ES" sz="800" dirty="0" err="1"/>
              <a:t>Preus</a:t>
            </a:r>
            <a:r>
              <a:rPr lang="es-ES" sz="800" dirty="0"/>
              <a:t> en Euros. IVA del 10% </a:t>
            </a:r>
            <a:r>
              <a:rPr lang="es-ES" sz="800" dirty="0" err="1"/>
              <a:t>inclòs</a:t>
            </a:r>
            <a:br>
              <a:rPr lang="es-ES" sz="800" dirty="0"/>
            </a:br>
            <a:r>
              <a:rPr lang="es-ES" sz="800" dirty="0"/>
              <a:t>@mordiscobarcelona</a:t>
            </a:r>
            <a:endParaRPr lang="es-ES" sz="70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14D31E6-F334-D046-D9BE-C7EA7805A781}"/>
              </a:ext>
            </a:extLst>
          </p:cNvPr>
          <p:cNvSpPr txBox="1"/>
          <p:nvPr/>
        </p:nvSpPr>
        <p:spPr>
          <a:xfrm>
            <a:off x="7079685" y="4815601"/>
            <a:ext cx="24307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El MORDISCO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sempre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una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</a:rPr>
              <a:t>tentació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…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7A3BCF35-EFDD-499E-1E05-6EF7D04DFC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3" b="7439"/>
          <a:stretch/>
        </p:blipFill>
        <p:spPr bwMode="auto">
          <a:xfrm>
            <a:off x="9180791" y="4887250"/>
            <a:ext cx="1844611" cy="117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FDFE959C-BB4D-03EC-855A-B2AA403E42A1}"/>
              </a:ext>
            </a:extLst>
          </p:cNvPr>
          <p:cNvSpPr txBox="1"/>
          <p:nvPr/>
        </p:nvSpPr>
        <p:spPr>
          <a:xfrm>
            <a:off x="8402038" y="5348338"/>
            <a:ext cx="2216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C00000"/>
                </a:solidFill>
              </a:rPr>
              <a:t>com</a:t>
            </a:r>
            <a:r>
              <a:rPr lang="es-ES" sz="2000" b="1" dirty="0">
                <a:solidFill>
                  <a:srgbClr val="C00000"/>
                </a:solidFill>
              </a:rPr>
              <a:t> Eva</a:t>
            </a:r>
          </a:p>
        </p:txBody>
      </p:sp>
    </p:spTree>
    <p:extLst>
      <p:ext uri="{BB962C8B-B14F-4D97-AF65-F5344CB8AC3E}">
        <p14:creationId xmlns:p14="http://schemas.microsoft.com/office/powerpoint/2010/main" val="3749217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3180</Words>
  <Application>Microsoft Office PowerPoint</Application>
  <PresentationFormat>Panorámica</PresentationFormat>
  <Paragraphs>434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Helvetica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Restaurante Mordisco</dc:creator>
  <cp:lastModifiedBy>Restaurante Mordisco</cp:lastModifiedBy>
  <cp:revision>1</cp:revision>
  <dcterms:created xsi:type="dcterms:W3CDTF">2026-01-05T15:04:51Z</dcterms:created>
  <dcterms:modified xsi:type="dcterms:W3CDTF">2026-01-05T15:05:55Z</dcterms:modified>
</cp:coreProperties>
</file>